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8" r:id="rId1"/>
    <p:sldMasterId id="2147483851" r:id="rId2"/>
  </p:sldMasterIdLst>
  <p:notesMasterIdLst>
    <p:notesMasterId r:id="rId25"/>
  </p:notesMasterIdLst>
  <p:handoutMasterIdLst>
    <p:handoutMasterId r:id="rId26"/>
  </p:handoutMasterIdLst>
  <p:sldIdLst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92" r:id="rId18"/>
    <p:sldId id="286" r:id="rId19"/>
    <p:sldId id="287" r:id="rId20"/>
    <p:sldId id="288" r:id="rId21"/>
    <p:sldId id="289" r:id="rId22"/>
    <p:sldId id="290" r:id="rId23"/>
    <p:sldId id="291" r:id="rId24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88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9545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37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E44F253E-0263-4DCA-8E72-3DC61F3E05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53204E8-D6B6-4C73-A794-3F9FB9D89D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2C820-52E3-4D78-B178-0EF02D75951D}" type="datetimeFigureOut">
              <a:rPr lang="pl-PL" smtClean="0"/>
              <a:t>04.03.2021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60B225C-EA13-406C-820B-AADF8AAD98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9C31348-C4DE-4466-85A0-5E6ED338A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AC4DF-7A07-4A03-B88E-D1210FCF58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799157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382B6-D213-4CCB-942B-056FB0EFB4F1}" type="datetimeFigureOut">
              <a:rPr lang="pl-PL" smtClean="0"/>
              <a:pPr/>
              <a:t>04.03.2021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D2ABFB-4FFC-463D-96EE-06293302F7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885934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D78DA-C999-4996-A89F-905D6A367D1F}" type="datetime1">
              <a:rPr lang="pl-PL" smtClean="0"/>
              <a:t>04.03.2021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>
            <a:extLst>
              <a:ext uri="{FF2B5EF4-FFF2-40B4-BE49-F238E27FC236}">
                <a16:creationId xmlns:a16="http://schemas.microsoft.com/office/drawing/2014/main" id="{B38EE883-C584-424A-A8C2-1C5B89BFD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edytować styl</a:t>
            </a:r>
          </a:p>
        </p:txBody>
      </p:sp>
      <p:pic>
        <p:nvPicPr>
          <p:cNvPr id="9" name="Picture 2" descr="C:\Users\malgorzata.sawicka\Desktop\logo.jpg">
            <a:extLst>
              <a:ext uri="{FF2B5EF4-FFF2-40B4-BE49-F238E27FC236}">
                <a16:creationId xmlns:a16="http://schemas.microsoft.com/office/drawing/2014/main" id="{CDDFBD33-0AA4-4DA5-A721-2FBA1B551D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2115" y="241427"/>
            <a:ext cx="1904300" cy="104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5BA03F05-4249-4B4E-9D73-E882AC1AA3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48608" y="294687"/>
            <a:ext cx="2066592" cy="96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38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097D61-4089-4B38-9357-24A8CC3A9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EDB63DC-AD61-4BD3-9F0D-70C8E9B20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11B93-01F5-4B75-8C43-4FF51F4D7689}" type="datetime1">
              <a:rPr lang="pl-PL" smtClean="0"/>
              <a:t>04.03.2021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797709A-A0C2-4CF5-B062-59D1F645E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0DDBFEE-B264-4AFD-8FE1-E366700BC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305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90AA-14FB-4069-94B6-0E1FEAD1F615}" type="datetime1">
              <a:rPr lang="pl-PL" smtClean="0"/>
              <a:t>04.03.2021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952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A564A-88C3-42C0-8133-32A02EF4D2E9}" type="datetime1">
              <a:rPr lang="pl-PL" smtClean="0"/>
              <a:t>04.03.2021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1879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186BA-1486-4480-ACC8-87272366FDE0}" type="datetime1">
              <a:rPr lang="pl-PL" smtClean="0"/>
              <a:t>04.03.2021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4202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5496B-F119-4782-A049-C5303307E43E}" type="datetime1">
              <a:rPr lang="pl-PL" smtClean="0"/>
              <a:t>04.03.2021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5688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739E-D69F-45FD-91C9-215C25F388F5}" type="datetime1">
              <a:rPr lang="pl-PL" smtClean="0"/>
              <a:t>04.03.2021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5293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588D3-6F31-4402-B650-13A4F6BBA389}" type="datetime1">
              <a:rPr lang="pl-PL" smtClean="0"/>
              <a:t>04.03.2021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9857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3C1A-3412-414B-87DD-4E2DDFF3167B}" type="datetime1">
              <a:rPr lang="pl-PL" smtClean="0"/>
              <a:t>04.03.2021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820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1449-B447-47C6-BDE0-E9331E0620B0}" type="datetime1">
              <a:rPr lang="pl-PL" smtClean="0"/>
              <a:t>04.03.2021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7054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47BA-8191-4362-9667-D86417F4BCA8}" type="datetime1">
              <a:rPr lang="pl-PL" smtClean="0"/>
              <a:t>04.03.2021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9726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B423-7FB9-4D24-A77B-C9899929CD3D}" type="datetime1">
              <a:rPr lang="pl-PL" smtClean="0"/>
              <a:t>04.03.2021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3560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19CFA2-50BE-40B9-9402-CDBE3F0A6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BB2995D-73BB-43FD-A499-36716FA07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1A3C19E-07FC-44F9-A8D4-1CAEF917F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1E1A-8CCD-4C97-8260-312A21BB9706}" type="datetime1">
              <a:rPr lang="pl-PL" smtClean="0"/>
              <a:t>04.03.2021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A8EDBA-F20F-402E-B862-377BC3230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969C077-E9B4-42AA-817A-5873F054A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7F73-103D-416D-99C7-23183D0CE3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5764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02A127-DBAE-4405-BAF8-1E30AE2F7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74CF72-F076-44FA-AAF1-14800D86B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2C93936-D156-4EAC-83D2-9E2EFF1FE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2C4E-F746-4179-8351-E4AFDEA52253}" type="datetime1">
              <a:rPr lang="pl-PL" smtClean="0"/>
              <a:t>04.03.2021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BEAF770-8755-4B2C-91F0-38476F024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DE4A18E-274B-4788-AF1B-426BC896F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7F73-103D-416D-99C7-23183D0CE3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1570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D75939-EF06-403E-AF57-3E711BFAE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F97A164-E162-48B1-AA14-D7CE20FF3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AAAC666-BA09-4117-9E03-C6759742D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79AA-7464-4306-A269-BB356FE5A4DD}" type="datetime1">
              <a:rPr lang="pl-PL" smtClean="0"/>
              <a:t>04.03.2021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BA6E205-1E14-45D2-961C-BE8799784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53A6DC3-CA38-4A22-90A7-EA5157F89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7F73-103D-416D-99C7-23183D0CE3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3438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B43FFC-96D8-4235-A23D-79594A896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A02A61-9C5D-4C2B-97A4-03834C819B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3F0FA42-9905-4FF2-8EEC-86D005E27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1192E7F-E6B8-4918-BD50-8BABDB5AA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AFBF-4C19-4E9B-8FAC-29AF9DF7B0F5}" type="datetime1">
              <a:rPr lang="pl-PL" smtClean="0"/>
              <a:t>04.03.2021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0D9479C-E160-4850-90B3-66243B291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4E81B49-081B-430B-87F5-F7DD1BE20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7F73-103D-416D-99C7-23183D0CE3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71953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0E1E6C-EB38-4E90-B994-19C824E06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701091-7664-4308-A57B-0BA8A335D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C74C80F-54FD-44E8-A52F-FD7E5A87A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458A9A3-40F6-401C-B747-455981718E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41A754D-BEE9-49C4-8E8D-8ADB256C86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9CD7322-DF9E-4362-B3CD-DF7C94C4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82BF6-6EAD-4A32-B64C-F307247D5C2D}" type="datetime1">
              <a:rPr lang="pl-PL" smtClean="0"/>
              <a:t>04.03.2021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F9913EF-599F-4FA2-997A-B226BE146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47976A35-46BF-4E47-A7E5-243EF6389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7F73-103D-416D-99C7-23183D0CE3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93555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4EC93B-A8D6-4EB2-A871-87051EB52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9BC7ED8-D1FA-4783-B944-F60AC8505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DDDF4-A66C-4D21-8B99-D454E234402F}" type="datetime1">
              <a:rPr lang="pl-PL" smtClean="0"/>
              <a:t>04.03.2021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A1BA921-133A-4D04-8597-FEE5EBCB0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0D5A6A5-5884-47EF-B3CD-DB64996A0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7F73-103D-416D-99C7-23183D0CE3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0273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A928B6F-902A-4D92-9890-3A861801E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38741-87F0-4E56-AA84-2B12944BF870}" type="datetime1">
              <a:rPr lang="pl-PL" smtClean="0"/>
              <a:t>04.03.2021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3379599-5C0E-40F0-949E-1C9E43FD1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EAB1EED-7812-46A4-AA72-CA80A895A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7F73-103D-416D-99C7-23183D0CE3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28685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E52A4D-250F-465B-9052-823A6684A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7CB2AE-BC31-4465-98E2-942374492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ABD3CAF-8F91-4566-B5AB-0A8C4EEEE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5CEF421-E459-42DF-BBAF-9775A564E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DE27C-F1DC-4E89-AC21-F20136AACB9E}" type="datetime1">
              <a:rPr lang="pl-PL" smtClean="0"/>
              <a:t>04.03.2021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AC60CB9-E965-4E9C-96C7-F67508898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2DA5887-A574-4851-AC2E-3072C1C9F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7F73-103D-416D-99C7-23183D0CE3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35844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01F3AA-7F9F-4A2B-B85E-DD94D3964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A844678-F657-44CF-9B8E-574581061F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A0D58C7-3EA9-4456-BFD0-90E77A0DE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AEFF450-E44B-407E-A3E3-816BCF8AB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4476F-9BC8-4859-9162-894972953C14}" type="datetime1">
              <a:rPr lang="pl-PL" smtClean="0"/>
              <a:t>04.03.2021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D4A3E80-494C-4F90-93F7-043BA14D1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4420D06-37B5-40B0-9FEB-D7568EC5D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7F73-103D-416D-99C7-23183D0CE3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0073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529809-92B4-4A9A-8029-5138D9704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069F4AF-114A-451C-A1AD-EBD252DA4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679F788-4AB0-46EB-A511-0582B09B2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5EDC6-5237-415A-9DF9-4D83417412E3}" type="datetime1">
              <a:rPr lang="pl-PL" smtClean="0"/>
              <a:t>04.03.2021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A286F5-36CF-4045-A131-5AEE95ADB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72071A4-C942-4120-934B-53585575A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7F73-103D-416D-99C7-23183D0CE3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55652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651E626D-5796-4F19-A229-13FBC324C4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370B6C1-BEED-411D-81A6-55769FA75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D8DAF5C-24CB-45C5-8589-7CAFFD2F2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815FF-B660-48D8-94D9-9EE4285FACED}" type="datetime1">
              <a:rPr lang="pl-PL" smtClean="0"/>
              <a:t>04.03.2021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A5BF1B3-C79A-4070-AEB9-7CA6369AC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A654F70-8044-4559-9DB3-27E650BBE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7F73-103D-416D-99C7-23183D0CE3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5151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762B5-520F-40E2-82B4-1A5235A609A6}" type="datetime1">
              <a:rPr lang="pl-PL" smtClean="0"/>
              <a:t>04.03.2021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AE3B3-EB86-4511-B6F4-0855F94DB69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8972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50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9CC5EB4-C4DE-4661-B236-FA5D05BDC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E51AB43-A6F0-43F6-90EF-C4502A062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F699567-114A-490E-989C-270949034C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DDDFA-7716-49B8-B355-C40A87DDE8D4}" type="datetime1">
              <a:rPr lang="pl-PL" smtClean="0"/>
              <a:t>04.03.2021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2B752F-72C8-4E90-A63F-0526FFC27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7E7300-8F04-4466-B735-CCD4DA7B77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67F73-103D-416D-99C7-23183D0CE3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1727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wrotapodlasia.pl/pl/rolnictwo/programy/odnowa_wsi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odnowawsi@wrotapodlasia.pl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14A300CB-1857-4C2D-B94F-2470F3F0E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C61C6BE-1D50-4145-8F74-62906F90E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560353"/>
            <a:ext cx="10515600" cy="4563610"/>
          </a:xfrm>
        </p:spPr>
        <p:txBody>
          <a:bodyPr>
            <a:normAutofit/>
          </a:bodyPr>
          <a:lstStyle/>
          <a:p>
            <a:pPr lvl="0" algn="ctr"/>
            <a:endParaRPr lang="pl-PL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6881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lvl="0" algn="ctr"/>
            <a:r>
              <a:rPr lang="pl-PL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688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Program odnowy wsi </a:t>
            </a:r>
          </a:p>
          <a:p>
            <a:pPr lvl="0" algn="ctr"/>
            <a:r>
              <a:rPr lang="pl-PL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688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województwa podlaskiego – Kreatywna wieś”</a:t>
            </a:r>
          </a:p>
          <a:p>
            <a:pPr lvl="0" algn="ctr"/>
            <a:endParaRPr lang="pl-PL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6881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lvl="0" algn="ctr"/>
            <a:endParaRPr lang="pl-PL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6881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Białystok, 5 marca 2021 roku</a:t>
            </a:r>
          </a:p>
          <a:p>
            <a:endParaRPr lang="pl-PL" dirty="0"/>
          </a:p>
        </p:txBody>
      </p:sp>
      <p:pic>
        <p:nvPicPr>
          <p:cNvPr id="5" name="Obraz 3" descr="power point skala _3.jpg">
            <a:extLst>
              <a:ext uri="{FF2B5EF4-FFF2-40B4-BE49-F238E27FC236}">
                <a16:creationId xmlns:a16="http://schemas.microsoft.com/office/drawing/2014/main" id="{B3D3C655-BD7E-4A9D-A0FA-F189890BA67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67927812-F4BC-46FA-A6C6-46211DDBB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7929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BD796E-6001-4729-B776-58CF8E6A5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904301"/>
            <a:ext cx="10515600" cy="418534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Termin naboru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8 marca 2021 r. - 2 kwietnia 2021 r</a:t>
            </a:r>
            <a:r>
              <a:rPr kumimoji="0" lang="pl-PL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.                        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Tegoroczny budżet przeznaczony na realizację zadań wynosi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600 000,00 zł</a:t>
            </a:r>
            <a:endParaRPr kumimoji="0" lang="pl-PL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119324C-FE0C-40FC-BBB0-8E83931E6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2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AD1C7CE-4D70-4C03-AF04-6F4755A8D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C52C67E4-5A7F-4E14-963E-1F30FDCA1EB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324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18A6361-4340-4D67-933B-6A9556814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724628"/>
            <a:ext cx="10515600" cy="3904647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31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 ramach Programu Gminy z terenu województwa podlaskiego mogą składać wnioski na dofinansowanie zadań związanych  między innymi z: </a:t>
            </a:r>
            <a:endParaRPr lang="pl-PL" sz="3100" b="1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0" indent="-514350" algn="just">
              <a:lnSpc>
                <a:spcPct val="150000"/>
              </a:lnSpc>
              <a:buFont typeface="+mj-lt"/>
              <a:buAutoNum type="alphaLcParenR"/>
            </a:pPr>
            <a:r>
              <a:rPr lang="pl-PL" sz="31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zakupem strojów ludowych, regionalnych, historycznych wraz z akcesoriami oraz zakupem instrumentów muzycznych związanych z kultywowaniem tradycji społeczności lokalnych; </a:t>
            </a:r>
          </a:p>
          <a:p>
            <a:pPr marL="514350" lvl="0" indent="-514350" algn="just">
              <a:lnSpc>
                <a:spcPct val="150000"/>
              </a:lnSpc>
              <a:buFont typeface="+mj-lt"/>
              <a:buAutoNum type="alphaLcParenR"/>
            </a:pPr>
            <a:r>
              <a:rPr lang="pl-PL" sz="31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zakupem wyposażenia obiektów użyteczności publicznej pełniących funkcje edukacyjne, rekreacyjne, sportowe i społeczno-kulturalne;</a:t>
            </a:r>
          </a:p>
          <a:p>
            <a:pPr marL="514350" lvl="0" indent="-514350" algn="just">
              <a:lnSpc>
                <a:spcPct val="150000"/>
              </a:lnSpc>
              <a:buFont typeface="+mj-lt"/>
              <a:buAutoNum type="alphaLcParenR"/>
            </a:pPr>
            <a:endParaRPr lang="pl-PL" sz="2800" dirty="0">
              <a:solidFill>
                <a:schemeClr val="tx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endParaRPr lang="pl-PL" sz="28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1B3BDF5-3FE0-4BEA-BD6C-5B7287B29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3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FADE5AE-2E4D-46C3-A64C-612FDDF76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7" name="Obraz 3" descr="power point skala _3.jpg">
            <a:extLst>
              <a:ext uri="{FF2B5EF4-FFF2-40B4-BE49-F238E27FC236}">
                <a16:creationId xmlns:a16="http://schemas.microsoft.com/office/drawing/2014/main" id="{E94C1077-1A6A-4EF8-BA86-41CFE45B706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1975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CCCB0A0-F209-4EBF-BE7F-D43EDCC73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402673"/>
            <a:ext cx="10515600" cy="4686978"/>
          </a:xfrm>
        </p:spPr>
        <p:txBody>
          <a:bodyPr>
            <a:normAutofit/>
          </a:bodyPr>
          <a:lstStyle/>
          <a:p>
            <a:pPr marL="534988" lvl="0" indent="-534988" algn="just">
              <a:lnSpc>
                <a:spcPct val="150000"/>
              </a:lnSpc>
            </a:pPr>
            <a:r>
              <a:rPr lang="pl-PL" sz="26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remontem modernizacją i wyposażeniem obiektów oraz miejsc publicznych pełniących funkcje rekreacyjne i sportowe, turystyczne, </a:t>
            </a:r>
            <a:r>
              <a:rPr lang="pl-PL" sz="26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społeczno</a:t>
            </a: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– kulturalne oraz inne służące użyteczności publicznej, w tym świetlice i domy kultury, skwerki, parki, aleje spacerowe, wiaty rekreacyjne; </a:t>
            </a:r>
          </a:p>
          <a:p>
            <a:pPr marL="534988" lvl="0" indent="-534988" algn="just">
              <a:lnSpc>
                <a:spcPct val="150000"/>
              </a:lnSpc>
            </a:pPr>
            <a:r>
              <a:rPr lang="pl-PL" sz="26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zakupem aplikacji lub innych narzędzi internetowych mających zastosowanie  w Programie;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9C8E057-EE9E-4745-B6D4-25D2B977D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4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9B1C197-D224-4D3C-8A11-842BF68E8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A2EA49C9-92DE-4F43-8B57-F40DDA39C62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0934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6E3A282-0C8B-4A3C-9981-B51704932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300073"/>
            <a:ext cx="10515600" cy="4789578"/>
          </a:xfrm>
        </p:spPr>
        <p:txBody>
          <a:bodyPr/>
          <a:lstStyle/>
          <a:p>
            <a:pPr marL="534988" indent="-534988">
              <a:lnSpc>
                <a:spcPct val="150000"/>
              </a:lnSpc>
              <a:buNone/>
            </a:pPr>
            <a:r>
              <a:rPr lang="pl-PL" sz="2600" dirty="0">
                <a:solidFill>
                  <a:schemeClr val="tx1"/>
                </a:solidFill>
              </a:rPr>
              <a:t>e)   zagospodarowaniem terenów zielonych, ze szczególnym uwzględnieniem </a:t>
            </a:r>
            <a:r>
              <a:rPr lang="pl-PL" sz="2600" dirty="0" err="1">
                <a:solidFill>
                  <a:schemeClr val="tx1"/>
                </a:solidFill>
              </a:rPr>
              <a:t>nasadzeń</a:t>
            </a:r>
            <a:r>
              <a:rPr lang="pl-PL" sz="2600" dirty="0">
                <a:solidFill>
                  <a:schemeClr val="tx1"/>
                </a:solidFill>
              </a:rPr>
              <a:t> roślinami miododajnymi;</a:t>
            </a:r>
          </a:p>
          <a:p>
            <a:pPr marL="534988" indent="-534988">
              <a:lnSpc>
                <a:spcPct val="150000"/>
              </a:lnSpc>
              <a:buNone/>
            </a:pPr>
            <a:r>
              <a:rPr lang="pl-PL" sz="2600" dirty="0">
                <a:solidFill>
                  <a:schemeClr val="tx1"/>
                </a:solidFill>
              </a:rPr>
              <a:t>f)    wyposażeniem obiektów wchodzących w zakres operacji, w szczególności sprzętu sportowego, komputerowego/multimedialnego, mebli, sprzętu RTV/AGD oraz innych elementów wyposażenia służących realizacji celów operacji;</a:t>
            </a:r>
            <a:endParaRPr lang="pl-PL" sz="2600" dirty="0"/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C6C21DA-60E2-4936-94C8-1A6D57A9F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5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FABE1E8-4FA0-48CC-AECC-689C61684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5EE85303-3BE6-4ABF-90FE-CE03FACF55C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287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2909C0A-87D1-489B-BBD2-BECEC0A09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790699"/>
            <a:ext cx="10515600" cy="4298951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arenR" startAt="7"/>
            </a:pPr>
            <a:r>
              <a:rPr lang="pl-PL" sz="2600" dirty="0">
                <a:solidFill>
                  <a:schemeClr val="tx1"/>
                </a:solidFill>
              </a:rPr>
              <a:t>zakupem wieloletnich materiałów roślinnych służących realizacji operacji;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lphaLcParenR" startAt="7"/>
            </a:pPr>
            <a:r>
              <a:rPr lang="pl-PL" sz="2600" dirty="0">
                <a:solidFill>
                  <a:schemeClr val="tx1"/>
                </a:solidFill>
              </a:rPr>
              <a:t>zakupem i montażem drobnych elementów przestrzeni publicznej; </a:t>
            </a:r>
            <a:endParaRPr lang="pl-PL" sz="2600" dirty="0"/>
          </a:p>
          <a:p>
            <a:pPr marL="514350" indent="-514350" algn="just">
              <a:lnSpc>
                <a:spcPct val="150000"/>
              </a:lnSpc>
              <a:buFont typeface="+mj-lt"/>
              <a:buAutoNum type="alphaLcParenR" startAt="7"/>
            </a:pPr>
            <a:r>
              <a:rPr lang="pl-PL" sz="2600" dirty="0">
                <a:solidFill>
                  <a:schemeClr val="tx1"/>
                </a:solidFill>
              </a:rPr>
              <a:t>zakupem i montażem drzwi, bram zewnętrznych;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lphaLcParenR" startAt="7"/>
            </a:pPr>
            <a:r>
              <a:rPr lang="pl-PL" sz="2600" dirty="0">
                <a:solidFill>
                  <a:schemeClr val="tx1"/>
                </a:solidFill>
              </a:rPr>
              <a:t>zakupem narzędzi służących wytwarzaniu rękodzieła ludowego, prezentacji i promocji.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DE22272-EC26-4552-92CC-99D07DF5D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6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7636011-DD2C-474A-96B4-F327AE864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E5CE6A3A-62F0-4538-8417-FDD560F49F5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77694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E9F6340-918E-4193-BA71-6EE8E5A3F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552575"/>
            <a:ext cx="10515600" cy="4537076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pl-PL" sz="28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Dofinansowaniem nie będą objęte :</a:t>
            </a:r>
          </a:p>
          <a:p>
            <a:pPr marL="771525" indent="-457200" algn="just">
              <a:lnSpc>
                <a:spcPct val="150000"/>
              </a:lnSpc>
              <a:buFontTx/>
              <a:buChar char="-"/>
            </a:pPr>
            <a:r>
              <a:rPr lang="pl-PL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koszty związane z organizacją szkoleń, warsztatów, wyjazdów studyjnych, konferencji;</a:t>
            </a:r>
          </a:p>
          <a:p>
            <a:pPr marL="771525" indent="-457200" algn="just">
              <a:lnSpc>
                <a:spcPct val="150000"/>
              </a:lnSpc>
              <a:buFontTx/>
              <a:buChar char="-"/>
            </a:pPr>
            <a:r>
              <a:rPr lang="pl-PL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koszty związane z wynagrodzeniem pracowników obsługujących Program oraz inne nie mające racjonalnego uzasadnienia  </a:t>
            </a:r>
            <a:r>
              <a:rPr lang="pl-PL" sz="28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pl-PL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niezwiązane z projektem;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CFFA376-1237-4B78-B866-F1DCCFCA6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7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DD966C6-AB57-4AD1-BE8F-16C29C107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938093D5-0FD1-4781-8862-136D02ECFD8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5814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8E5A002-0516-4C08-B693-679961D3D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300073"/>
            <a:ext cx="10515600" cy="4789578"/>
          </a:xfrm>
        </p:spPr>
        <p:txBody>
          <a:bodyPr>
            <a:normAutofit fontScale="92500" lnSpcReduction="10000"/>
          </a:bodyPr>
          <a:lstStyle/>
          <a:p>
            <a:pPr marL="408940" algn="just">
              <a:lnSpc>
                <a:spcPct val="150000"/>
              </a:lnSpc>
              <a:tabLst>
                <a:tab pos="890588" algn="l"/>
              </a:tabLst>
            </a:pPr>
            <a:r>
              <a:rPr lang="pl-PL" sz="28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     </a:t>
            </a:r>
            <a:r>
              <a:rPr lang="pl-PL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zakup nieruchomości, koszty najmu, dzierżawy, opłat utrzymania;</a:t>
            </a:r>
          </a:p>
          <a:p>
            <a:pPr marL="866140" indent="-457200" algn="just">
              <a:lnSpc>
                <a:spcPct val="150000"/>
              </a:lnSpc>
              <a:buFontTx/>
              <a:buChar char="-"/>
            </a:pPr>
            <a:r>
              <a:rPr lang="pl-PL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prowadzenie nadzoru inwestorskiego;</a:t>
            </a:r>
          </a:p>
          <a:p>
            <a:pPr marL="866140" indent="-457200" algn="just">
              <a:lnSpc>
                <a:spcPct val="150000"/>
              </a:lnSpc>
              <a:buFontTx/>
              <a:buChar char="-"/>
            </a:pPr>
            <a:r>
              <a:rPr lang="pl-PL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przygotowanie projektu tj. przygotowaniem dokumentacji technicznej i ekonomicznej;</a:t>
            </a:r>
          </a:p>
          <a:p>
            <a:pPr marL="866140" indent="-457200" algn="just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pl-PL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obsługa geodezyjna, ubezpieczenia, gwarancje, pozwolenia, opinie, itp.;</a:t>
            </a:r>
          </a:p>
          <a:p>
            <a:pPr marL="866140" indent="-457200" algn="just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pl-PL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modernizacje obiektów edukacji publicznej;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A9828A2-26BA-46CD-AC9F-541CFD9AC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8</a:t>
            </a:fld>
            <a:endParaRPr lang="pl-PL"/>
          </a:p>
        </p:txBody>
      </p:sp>
      <p:pic>
        <p:nvPicPr>
          <p:cNvPr id="5" name="Obraz 3" descr="power point skala _3.jpg">
            <a:extLst>
              <a:ext uri="{FF2B5EF4-FFF2-40B4-BE49-F238E27FC236}">
                <a16:creationId xmlns:a16="http://schemas.microsoft.com/office/drawing/2014/main" id="{3CD2873A-0A3D-4FA6-83DC-BCC8860AC62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5342ED85-0B70-4022-89BF-5C7361291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195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A7FBEC3-0DF3-4260-8BCC-C3EF9871D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577131"/>
            <a:ext cx="10515600" cy="4512520"/>
          </a:xfrm>
        </p:spPr>
        <p:txBody>
          <a:bodyPr/>
          <a:lstStyle/>
          <a:p>
            <a:pPr marL="407988" algn="just">
              <a:lnSpc>
                <a:spcPct val="150000"/>
              </a:lnSpc>
            </a:pP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budowa dojazdów i wjazdów do prywatnych posesji;</a:t>
            </a:r>
          </a:p>
          <a:p>
            <a:pPr marL="750888" indent="-342900" algn="just">
              <a:lnSpc>
                <a:spcPct val="150000"/>
              </a:lnSpc>
              <a:buFontTx/>
              <a:buChar char="-"/>
            </a:pPr>
            <a:r>
              <a:rPr lang="pl-PL" sz="26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zakupy artykułów gospodarstwa domowego;</a:t>
            </a:r>
          </a:p>
          <a:p>
            <a:pPr marL="750888" indent="-342900" algn="just">
              <a:lnSpc>
                <a:spcPct val="150000"/>
              </a:lnSpc>
              <a:buFontTx/>
              <a:buChar char="-"/>
            </a:pP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zakup środków transportu;</a:t>
            </a:r>
          </a:p>
          <a:p>
            <a:pPr marL="809625" indent="-450850" algn="just">
              <a:lnSpc>
                <a:spcPct val="150000"/>
              </a:lnSpc>
            </a:pP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    koszty związane z umową leasingu środków transportu.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B11CD28-7074-4227-94D2-D338B3E7B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9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72047B3-9A9B-4609-967F-F5EF695B0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18DD01AF-A3E7-4C7F-A5B8-62385A609D6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7898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BCFCB0F-5377-450B-95FB-F36A30E84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61021"/>
            <a:ext cx="10515600" cy="442863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Za koszt kwalifikowalny danego zadania uznawany</a:t>
            </a:r>
            <a:r>
              <a:rPr lang="pl-PL" sz="26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będzie jedynie wydatek, który w ramach realizacji zadania zostanie poniesiony przez Beneficjenta nie wcześniej niż po dacie zawarcia Umowy o udzieleniu pomocy finansowej oraz nie później niż w dniu </a:t>
            </a:r>
            <a:r>
              <a:rPr lang="pl-PL" sz="26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30 września 2021 r. 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580FD8B-0A73-41D4-BBD3-3CBF2C209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10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BE4D5C1-20B6-48FF-964C-A805C3A3F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65A5739B-518A-4460-84BF-CC888222E73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5967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7CDDFCC-3D45-464A-8D18-BB1C8050B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4797" y="1820411"/>
            <a:ext cx="10515600" cy="4051883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Każda Gmina może złożyć tylko </a:t>
            </a:r>
            <a:r>
              <a:rPr lang="pl-PL" sz="26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jeden wniosek</a:t>
            </a: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którego poziom dofinansowania wyniesie do 50% całkowitego kosztu przedsięwzięcia, lecz nie więcej niż </a:t>
            </a:r>
            <a:r>
              <a:rPr lang="pl-PL" sz="26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15 000,00 zł.</a:t>
            </a:r>
            <a:endParaRPr lang="pl-PL" sz="2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Składane przez Beneficjenta w ramach Programu wnioski muszą dotyczyć zadań, których</a:t>
            </a:r>
            <a:r>
              <a:rPr lang="pl-PL" sz="26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zakończenie nastąpi nie później niż 30 września 2021 r., </a:t>
            </a:r>
            <a:r>
              <a:rPr lang="pl-PL" sz="2600" u="none" strike="noStrike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natomiast rozliczenie nie później niż do dnia </a:t>
            </a:r>
            <a:r>
              <a:rPr lang="pl-PL" sz="2600" b="1" u="none" strike="noStrike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 października 2021 roku.</a:t>
            </a:r>
            <a:endParaRPr lang="pl-PL" sz="2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59FB865-7762-40A7-BB56-8A29FD4E2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11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196B8A9-877A-48B8-8598-9754A93E2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C9C16ABC-BE28-4CB4-AD6B-BD71760D6C5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7522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23BE616-7F2B-44C8-BFE2-D5F66232C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526797"/>
            <a:ext cx="10515600" cy="456285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2600" dirty="0">
                <a:solidFill>
                  <a:schemeClr val="tx1"/>
                </a:solidFill>
              </a:rPr>
              <a:t>Ubiegając się o pomoc finansową z Programu, należy złożyć poprawnie wypełniony Wniosek wraz z załącznikami, których treść znajduje się na stronie internetowej </a:t>
            </a:r>
            <a:r>
              <a:rPr lang="pl-PL" sz="2600" b="1" u="sng" dirty="0">
                <a:solidFill>
                  <a:schemeClr val="tx1"/>
                </a:solidFill>
                <a:hlinkClick r:id="rId2"/>
              </a:rPr>
              <a:t>https://www.wrotapodlasia.pl/pl/rolnictwo/programy/odnowa_wsi/</a:t>
            </a:r>
            <a:endParaRPr lang="pl-PL" sz="2600" b="1" u="sng" dirty="0">
              <a:solidFill>
                <a:schemeClr val="tx1"/>
              </a:solidFill>
            </a:endParaRPr>
          </a:p>
          <a:p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A112B28-0EA0-4DCE-BF30-2789DA182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12</a:t>
            </a:fld>
            <a:endParaRPr lang="pl-PL"/>
          </a:p>
        </p:txBody>
      </p:sp>
      <p:pic>
        <p:nvPicPr>
          <p:cNvPr id="5" name="Obraz 3" descr="power point skala _3.jpg">
            <a:extLst>
              <a:ext uri="{FF2B5EF4-FFF2-40B4-BE49-F238E27FC236}">
                <a16:creationId xmlns:a16="http://schemas.microsoft.com/office/drawing/2014/main" id="{FF67CE23-AE7F-4FFE-BDAD-260FEAD1007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2F441EA-70CD-480B-905A-7FF89E54E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34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B4531B2-6A0B-444E-A694-ED1F3DE1C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130805"/>
            <a:ext cx="10515600" cy="3958846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2600" u="none" strike="noStrike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Wniosek powinien zawierać rozpisane koszty całego przedsięwzięcia (dotacji oraz wkładu własnego) na odpowiednie paragrafy według klasyfikacji budżetowej: 2710  koszty bieżące i 6300 koszty inwestycyjne. 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97F1755-D317-4983-B330-8D4ECA868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13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F63DE8E-E224-40D1-82B5-D471E3202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B1AFE4D8-AF49-4AA9-AA69-E3E582767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8274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25875F2-C847-4F20-9097-945BC64BE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038525"/>
            <a:ext cx="10515600" cy="4051125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2600" u="none" strike="noStrike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Beneficjent przed złożeniem Wniosku powinien rzetelnie przeprowadzić rozeznanie rynku co do każdego planowanego wydatku. Rozeznanie rynku powinno być udokumentowane ma piśmie i dołączone do Wniosku wraz z podpisem osoby dokonującej rozeznania.</a:t>
            </a:r>
            <a:endParaRPr lang="pl-PL" sz="2600" dirty="0"/>
          </a:p>
          <a:p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028F219-D798-48BD-AFB4-238CC561D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14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C26EDE9-C90B-4A41-A4D8-6037305F6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9CE38315-D601-416E-9433-153780D0871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0842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50897AE-61DC-472B-AD70-616F6CA9C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357307"/>
            <a:ext cx="10515600" cy="373234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2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Jeżeli Wniosek lub złożona wraz z nim dokumentacja jest niepoprawna lub niekompletna, wzywa się </a:t>
            </a:r>
            <a:r>
              <a:rPr lang="pl-PL" sz="26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jednorazowo</a:t>
            </a:r>
            <a:r>
              <a:rPr lang="pl-PL" sz="2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Beneficjenta do usunięcia nieprawidłowości, uzupełnienia braków lub złożenia wyjaśnień w terminie wskazanym przez Województwo. </a:t>
            </a:r>
            <a:endParaRPr lang="pl-PL" sz="2600" dirty="0"/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85D43CA-862D-42FA-908F-0BA2D80CA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15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5B2F019-C305-48D5-AEEE-D5E2FAE4F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31581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AEF09951-4C23-4987-8E4A-37E3870208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3708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5072EC6-E895-4CBA-9CEB-0C5E2D520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16</a:t>
            </a:fld>
            <a:endParaRPr lang="pl-PL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0F81AB61-CF66-4836-9F27-C27F5CFDF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570182"/>
            <a:ext cx="10515600" cy="4519468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endParaRPr lang="pl-PL" sz="26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pl-PL" sz="2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pl-PL" sz="2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ermin zakończenia realizacji zadania do </a:t>
            </a:r>
            <a:r>
              <a:rPr lang="pl-PL" sz="26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30 września 2021 roku. </a:t>
            </a:r>
          </a:p>
          <a:p>
            <a:pPr algn="ctr">
              <a:lnSpc>
                <a:spcPct val="150000"/>
              </a:lnSpc>
            </a:pPr>
            <a:r>
              <a:rPr lang="pl-PL" sz="2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Termin złożenia Sprawozdania z realizacji zadania</a:t>
            </a:r>
          </a:p>
          <a:p>
            <a:pPr algn="ctr">
              <a:lnSpc>
                <a:spcPct val="150000"/>
              </a:lnSpc>
            </a:pPr>
            <a:r>
              <a:rPr lang="pl-PL" sz="2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pl-PL" sz="26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 października 2021 roku. </a:t>
            </a:r>
            <a:endParaRPr lang="pl-PL" sz="2600" b="1" dirty="0">
              <a:solidFill>
                <a:schemeClr val="tx1"/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A0A7A93-001F-41FB-B17F-A548DC112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31581"/>
            <a:ext cx="6096528" cy="1018120"/>
          </a:xfrm>
          <a:prstGeom prst="rect">
            <a:avLst/>
          </a:prstGeom>
        </p:spPr>
      </p:pic>
      <p:pic>
        <p:nvPicPr>
          <p:cNvPr id="8" name="Obraz 3" descr="power point skala _3.jpg">
            <a:extLst>
              <a:ext uri="{FF2B5EF4-FFF2-40B4-BE49-F238E27FC236}">
                <a16:creationId xmlns:a16="http://schemas.microsoft.com/office/drawing/2014/main" id="{943C9E84-5B98-40F6-A1A3-C02AED77B7B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70634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28100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46EC6B5-FD0E-4DBB-A9DC-900E9BC3B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89903"/>
            <a:ext cx="10515600" cy="4399747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pl-PL" sz="2800" b="1" dirty="0">
                <a:solidFill>
                  <a:schemeClr val="tx1"/>
                </a:solidFill>
                <a:latin typeface="+mn-lt"/>
              </a:rPr>
              <a:t>Kryteria oceny</a:t>
            </a:r>
          </a:p>
          <a:p>
            <a:pPr lvl="0" algn="just">
              <a:lnSpc>
                <a:spcPct val="110000"/>
              </a:lnSpc>
              <a:spcAft>
                <a:spcPts val="1000"/>
              </a:spcAft>
            </a:pPr>
            <a:r>
              <a:rPr lang="pl-PL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Maksymalna liczba punktów możliwych do uzyskania wynosi: </a:t>
            </a:r>
            <a:r>
              <a:rPr lang="pl-PL" sz="28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27 pkt.</a:t>
            </a:r>
          </a:p>
          <a:p>
            <a:pPr lvl="0" algn="just">
              <a:lnSpc>
                <a:spcPct val="110000"/>
              </a:lnSpc>
              <a:spcAft>
                <a:spcPts val="1000"/>
              </a:spcAft>
            </a:pPr>
            <a:r>
              <a:rPr lang="pl-PL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Przy ocenie Wniosku będą brane pod uwagę następujące kryteria:</a:t>
            </a:r>
          </a:p>
          <a:p>
            <a:pPr lvl="0" algn="just">
              <a:lnSpc>
                <a:spcPct val="110000"/>
              </a:lnSpc>
              <a:spcAft>
                <a:spcPts val="1000"/>
              </a:spcAft>
            </a:pPr>
            <a:r>
              <a:rPr lang="pl-PL" sz="2800" b="1" u="sng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Kompletność wniosku:</a:t>
            </a:r>
          </a:p>
          <a:p>
            <a:pPr marL="514350" lvl="0" indent="-514350" algn="just">
              <a:lnSpc>
                <a:spcPct val="110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pl-PL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wniosek jest kompletny - złożony z </a:t>
            </a:r>
            <a:r>
              <a:rPr lang="pl-PL" sz="280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wszystkimi wymaganymi dokumentami</a:t>
            </a:r>
            <a:r>
              <a:rPr lang="pl-PL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/załącznikami i nie wymaga uzupełnienia (2 pkt),</a:t>
            </a:r>
          </a:p>
          <a:p>
            <a:pPr marL="514350" lvl="0" indent="-514350" algn="just">
              <a:lnSpc>
                <a:spcPct val="110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pl-PL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wniosek złożony z wszystkimi wymaganymi dokumentami/załącznikami, lecz wymagający uzupełnienia (1 pkt),</a:t>
            </a:r>
          </a:p>
          <a:p>
            <a:pPr marL="514350" lvl="0" indent="-514350" algn="just">
              <a:lnSpc>
                <a:spcPct val="110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pl-PL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wniosek jest niekompletny i wymaga uzupełnienia (0 pkt).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E95F876-33F5-4B2C-95F4-CFCB18CBE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17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B0F822A-8180-46A2-AE99-1E074777A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DB69931E-8AA7-4D4B-AE90-7A2DF949E92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70634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9276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1C02EA8-A2B5-4D83-9ACC-4356EBF50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979271"/>
            <a:ext cx="10515600" cy="4110380"/>
          </a:xfrm>
        </p:spPr>
        <p:txBody>
          <a:bodyPr/>
          <a:lstStyle/>
          <a:p>
            <a:pPr lvl="0" algn="just">
              <a:lnSpc>
                <a:spcPct val="150000"/>
              </a:lnSpc>
            </a:pPr>
            <a:r>
              <a:rPr lang="pl-PL" sz="2600" b="1" u="sng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Oryginalności, indywidualność, nowatorstwo projektu, spójność </a:t>
            </a:r>
            <a:r>
              <a:rPr lang="pl-PL" sz="2600" b="1" u="sng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pl-PL" sz="2600" b="1" u="sng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ideą smart </a:t>
            </a:r>
            <a:r>
              <a:rPr lang="pl-PL" sz="2600" b="1" u="sng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village</a:t>
            </a:r>
            <a:r>
              <a:rPr lang="pl-PL" sz="26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(0 - 10 pkt).</a:t>
            </a:r>
          </a:p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pl-PL" sz="2600" b="1" u="sng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Uzasadnienie potrzeby realizacji projektu wraz z przewidywanymi efektami realizacji zadania z punktu widzenia procesu odnowy wsi z elementami ich innowacyjności i ideą smart </a:t>
            </a:r>
            <a:r>
              <a:rPr lang="pl-PL" sz="2600" b="1" u="sng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village</a:t>
            </a: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(0 -15 pkt).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BD3DB0A-99CA-43DB-B456-233CC3A3C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18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C6DF77E-5BA7-4D45-AA16-9E5F9D225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0F21FE2E-95AB-4C9A-8F0D-C7F4A256E14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06347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F0592B-7EB1-4BC1-B2F6-635CF039E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728133"/>
            <a:ext cx="10515600" cy="436151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Beneficjent na okres od daty zakończenia inwestycji do dnia 31 grudnia </a:t>
            </a:r>
            <a:r>
              <a:rPr lang="pl-PL" sz="26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2026 r., umieszcza na zakończonej inwestycji lub w miejscu zwyczajowo przyjętym czytelną, stabilną tablicę informacyjną (nie mniejszą niż A3) z logo Województwa Podlaskiego oraz logo Programu zgodnie z załącznikiem </a:t>
            </a:r>
          </a:p>
          <a:p>
            <a:pPr algn="ctr">
              <a:lnSpc>
                <a:spcPct val="150000"/>
              </a:lnSpc>
            </a:pP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 Wniosku.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78DCCC1-8BCE-4A5A-895A-74E4DAAB6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19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F7D4794-CD98-4541-9D24-6533EEDC8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1C8A8624-E11F-4BAF-86F1-0C01F38761C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75670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F768164-C4FA-4592-863E-8A9FAB969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895913"/>
            <a:ext cx="10515600" cy="419373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Projekty dofinansowane w ramach konkursu mogą podlegać kontroli na miejscu realizacji zadania, w okresie 5 lat od rozliczenia projektu.</a:t>
            </a:r>
            <a:r>
              <a:rPr lang="pl-PL" sz="26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Kontrole przeprowadzają na podstawie stosownego upoważnienia wyznaczeni pracownicy Urzędu Marszałkowskiego Województwa Podlaskiego. 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908FD37-4AA2-4962-8CA2-C3251D7E5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20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77424BA-4B02-4998-B14F-77ED98C17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7C00FF9B-81C0-4614-A600-2293ECFCA29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01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11F235F-814F-4721-A25D-93693F669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392573"/>
            <a:ext cx="10515600" cy="4697078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pl-PL" sz="51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Lista załączników do Wniosku o przyznanie pomocy finansowej z budżetu Województwa Podlaskiego w ramach „Programu odnowy wsi województwa podlaskiego -  Kreatywna wieś”</a:t>
            </a:r>
          </a:p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lang="pl-PL" sz="40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Załącznik 1</a:t>
            </a:r>
            <a:r>
              <a:rPr lang="pl-PL" sz="4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- Zestawienie rzeczowo – finansowe – obowiązkowy (PDF oraz wersja edytowalna)</a:t>
            </a:r>
          </a:p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lang="pl-PL" sz="40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Załącznik 2</a:t>
            </a:r>
            <a:r>
              <a:rPr lang="pl-PL" sz="4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Oświadczenie </a:t>
            </a:r>
            <a:r>
              <a:rPr lang="pl-PL" sz="4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ws</a:t>
            </a:r>
            <a:r>
              <a:rPr lang="pl-PL" sz="4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przeprowadzenia rozeznania cenowego  - obowiązkowy</a:t>
            </a:r>
          </a:p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lang="pl-PL" sz="40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Załącznik 3</a:t>
            </a:r>
            <a:r>
              <a:rPr lang="pl-PL" sz="4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Oświadczenie o posiadaniu prawa do nieruchomości – obowiązkowy</a:t>
            </a:r>
          </a:p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lang="pl-PL" sz="40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Załącznik 4 –</a:t>
            </a:r>
            <a:r>
              <a:rPr lang="pl-PL" sz="4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Oświadczenie (dot. realizacji zgodnie z Ustawą – Prawo budowlane) - obowiązkowy</a:t>
            </a:r>
          </a:p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lang="pl-PL" sz="40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Załącznik 5</a:t>
            </a:r>
            <a:r>
              <a:rPr lang="pl-PL" sz="4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Wzór tablicy informacyjnej</a:t>
            </a:r>
          </a:p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lang="pl-PL" sz="40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Załącznik 6</a:t>
            </a:r>
            <a:r>
              <a:rPr lang="pl-PL" sz="4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Wzór podania - obowiązkowy</a:t>
            </a:r>
          </a:p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lang="pl-PL" sz="40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Załącznik 7</a:t>
            </a:r>
            <a:r>
              <a:rPr lang="pl-PL" sz="4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Oświadczenie o zabezpieczeniu środków w budżecie - obowiązkowy</a:t>
            </a:r>
          </a:p>
          <a:p>
            <a:pPr algn="just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D2DE049-D9F3-42FC-A932-71102F18F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21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A72EBBD-5FBB-4459-B9B5-02694DA72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E38ED0DE-8EF9-427E-9139-C9367715E3A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499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5EFCE08-FD49-45ED-94B0-7F3F8533D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543575"/>
            <a:ext cx="10515600" cy="421127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2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Referat Regionalnej Polityki Rolnej </a:t>
            </a:r>
            <a:br>
              <a:rPr lang="pl-PL" sz="2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r>
              <a:rPr lang="pl-PL" sz="2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Departament Rolnictwa i Obszarów Rybackich</a:t>
            </a:r>
          </a:p>
          <a:p>
            <a:pPr algn="ctr">
              <a:lnSpc>
                <a:spcPct val="150000"/>
              </a:lnSpc>
            </a:pPr>
            <a:r>
              <a:rPr lang="pl-PL" sz="2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Urząd Marszałkowski Województwa Podlaskiego w Białymstoku</a:t>
            </a:r>
          </a:p>
          <a:p>
            <a:pPr algn="ctr">
              <a:lnSpc>
                <a:spcPct val="150000"/>
              </a:lnSpc>
            </a:pPr>
            <a:r>
              <a:rPr lang="pl-PL" sz="26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nr tel. 85 66 54 419 lub na adres e-mail: </a:t>
            </a:r>
          </a:p>
          <a:p>
            <a:pPr algn="ctr">
              <a:lnSpc>
                <a:spcPct val="150000"/>
              </a:lnSpc>
            </a:pPr>
            <a:r>
              <a:rPr lang="pl-PL" sz="2600" u="sng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odnowawsi@wrotapodlasia.pl</a:t>
            </a:r>
            <a:endParaRPr lang="pl-PL" sz="2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A072C74-F57C-4B56-A665-DDD47CC61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E3B3-EB86-4511-B6F4-0855F94DB690}" type="slidenum">
              <a:rPr lang="pl-PL" smtClean="0"/>
              <a:pPr/>
              <a:t>22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817F494-BD9F-4F56-956B-F875FC21D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922" y="259290"/>
            <a:ext cx="6096528" cy="1018120"/>
          </a:xfrm>
          <a:prstGeom prst="rect">
            <a:avLst/>
          </a:prstGeom>
        </p:spPr>
      </p:pic>
      <p:pic>
        <p:nvPicPr>
          <p:cNvPr id="6" name="Obraz 3" descr="power point skala _3.jpg">
            <a:extLst>
              <a:ext uri="{FF2B5EF4-FFF2-40B4-BE49-F238E27FC236}">
                <a16:creationId xmlns:a16="http://schemas.microsoft.com/office/drawing/2014/main" id="{AEB7C94E-86AF-44E0-A2D3-086866480AA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333688"/>
            <a:ext cx="12192000" cy="5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670308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1225</TotalTime>
  <Words>960</Words>
  <Application>Microsoft Office PowerPoint</Application>
  <PresentationFormat>Panoramiczny</PresentationFormat>
  <Paragraphs>92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Motyw pakietu Office</vt:lpstr>
      <vt:lpstr>Projekt niestandardowy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Użytkownik systemu Windows</dc:creator>
  <cp:lastModifiedBy>Kopiczko Renata</cp:lastModifiedBy>
  <cp:revision>208</cp:revision>
  <cp:lastPrinted>2021-03-03T12:49:31Z</cp:lastPrinted>
  <dcterms:created xsi:type="dcterms:W3CDTF">2018-04-08T15:03:46Z</dcterms:created>
  <dcterms:modified xsi:type="dcterms:W3CDTF">2021-03-04T19:20:04Z</dcterms:modified>
</cp:coreProperties>
</file>