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7" r:id="rId27"/>
    <p:sldId id="283" r:id="rId28"/>
    <p:sldId id="286" r:id="rId29"/>
    <p:sldId id="284" r:id="rId30"/>
    <p:sldId id="288" r:id="rId31"/>
    <p:sldId id="289" r:id="rId32"/>
    <p:sldId id="290" r:id="rId33"/>
    <p:sldId id="28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76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636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81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4869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3266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87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86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91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60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50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78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9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21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45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5CBC-DBFA-4E91-956A-12A6C6943CA3}" type="datetimeFigureOut">
              <a:rPr lang="pl-PL" smtClean="0"/>
              <a:t>13.09.2021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C011F2-2148-4CB9-A96D-3C1DF4724C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35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masconsulting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BD801B-2ADA-4F8F-9419-6A3EF5DAD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441" y="2952980"/>
            <a:ext cx="7918287" cy="2055118"/>
          </a:xfrm>
        </p:spPr>
        <p:txBody>
          <a:bodyPr/>
          <a:lstStyle/>
          <a:p>
            <a:pPr algn="ctr"/>
            <a:r>
              <a:rPr lang="pl-PL" sz="4800" dirty="0"/>
              <a:t>Informacje dla uczestników projektu </a:t>
            </a:r>
            <a:br>
              <a:rPr lang="pl-PL" sz="4800" dirty="0"/>
            </a:br>
            <a:br>
              <a:rPr lang="pl-PL" sz="4800" dirty="0"/>
            </a:br>
            <a:r>
              <a:rPr lang="pl-PL" sz="4800" dirty="0"/>
              <a:t>„</a:t>
            </a:r>
            <a:r>
              <a:rPr lang="pl-PL" sz="4800" b="1" dirty="0"/>
              <a:t>Montaż instalacji fotowoltaicznych na terenie Gminy Wizna”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1A4B70-3CAE-4C20-90D3-0DED04EEC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243" y="5513873"/>
            <a:ext cx="7431134" cy="1096899"/>
          </a:xfrm>
        </p:spPr>
        <p:txBody>
          <a:bodyPr/>
          <a:lstStyle/>
          <a:p>
            <a:pPr algn="ctr"/>
            <a:r>
              <a:rPr lang="pl-PL" dirty="0"/>
              <a:t>W ramach projektów współfinansowanych ze środków Regionalnego Programu Operacyjnego Województwa Podlaskiego na lata 2014-2020 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837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E8C8D-1EAE-4E40-8B68-2AFB218B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Ocena wniosków o grant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C3E909-D555-4913-B251-48A40C1AE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645920"/>
            <a:ext cx="9242474" cy="4994031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Wybór Grantobiorców zostanie przeprowadzony na podstawie wyników oceny formalnej i merytorycznej.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l-PL" sz="2000" dirty="0"/>
          </a:p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Wnioski o grant złożone przez mieszkańców, którzy wcześniej złożyli ankietę w ramach badania zapotrzebowania na instalacje OZE i zostali ujęci jako potencjalni Grantobiorcy we wniosku o dofinansowanie będą miały pierwszeństwo przed pozostałymi wnioskami.  </a:t>
            </a:r>
          </a:p>
          <a:p>
            <a:pPr algn="just"/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Wynikiem przeprowadzonej oceny merytorycznej będzie powstanie listy podstawowej oraz rezerwowej potencjalnych Grantobiorców.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Mieszkańcy, którzy nie zostaną zakwalifikowani na listę podstawową potencjalnych Grantobiorców, zostaną zapisani na listę rezerwową i wezmą udział w Projekcie w przypadku rezygnacji Grantobiorców z listy podstawowej lub ich wykluczenia z udziału w Projekcie.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4847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D36AB-25FD-449C-BBCD-799B41885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Etap 2 – Podpisanie umowy o powierzenie grantu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74A88D-3F67-487E-8BE9-6BF3BA53B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39815"/>
            <a:ext cx="9001238" cy="4445391"/>
          </a:xfrm>
        </p:spPr>
        <p:txBody>
          <a:bodyPr>
            <a:normAutofit/>
          </a:bodyPr>
          <a:lstStyle/>
          <a:p>
            <a:pPr algn="just"/>
            <a:endParaRPr lang="pl-PL" sz="2800" dirty="0">
              <a:effectLst/>
              <a:latin typeface="Calibri" panose="020F0502020204030204" pitchFamily="34" charset="0"/>
              <a:ea typeface="Garamond" panose="02020404030301010803" pitchFamily="18" charset="0"/>
            </a:endParaRPr>
          </a:p>
          <a:p>
            <a:pPr algn="just"/>
            <a:r>
              <a:rPr lang="pl-PL" sz="28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Gmina po poinformowaniu mieszkańców o przyznaniu grantu wezwie ich do podpisania umowy o powierzeniu grantu, w </a:t>
            </a:r>
            <a:r>
              <a:rPr lang="pl-PL" sz="2800" b="1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terminie 14 dni</a:t>
            </a:r>
            <a:r>
              <a:rPr lang="pl-PL" sz="28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 od dnia otrzymania informacji.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3199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AFC6F2-B5E7-4AEF-AA6B-CE57F959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Etap 3 – wybór wykonawcy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02D54A-D412-419E-A50E-B27BC8BFF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6259"/>
            <a:ext cx="8902764" cy="4768948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Mieszkaniec może przystąpić do realizacji inwestycji po podpisaniu umowy o powierzenie grantu oraz po przeprowadzeniu rozeznania rynku poprzez przesłanie </a:t>
            </a:r>
            <a:r>
              <a:rPr lang="pl-PL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do minimum 3 przedsiębiorstw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zapytania ofertowego.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/>
          </a:p>
          <a:p>
            <a:pPr algn="just"/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Mieszkaniec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dokonuje wyboru najkorzystniejszej oferty spośród otrzymanych na podstawie  kryteriów określonych w zapytaniu ofertowym. Z wyboru </a:t>
            </a:r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wykonawcy mieszkaniec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sporządza protokół wyboru. 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/>
          </a:p>
          <a:p>
            <a:pPr algn="just"/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Mieszkaniec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 podpisuje umowę z wybranym wykonawcą. Elementem obligatoryjnym umowy są zaakceptowane przez obie strony minimalne parametry dla instalacji OZE określone w załączniku 2 do Regulaminu.</a:t>
            </a:r>
            <a:endParaRPr lang="pl-PL" sz="2400" dirty="0"/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3666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A6409-6F96-48EA-B219-C05F7DC7B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703385"/>
            <a:ext cx="9129932" cy="58240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Formularze zapytań ofertowych będą dostępne na </a:t>
            </a:r>
            <a:r>
              <a:rPr lang="pl-PL" sz="2400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stronie internetowej Urzędu Gminy Wizna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 skład zapytania ofertowego wchodzi: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Formularz zapytania ofertowego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Minimalne parametry instalacji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Formularz oferty oferenta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Oświadczenie oferenta o spełnianiu warunków udziału w postępowaniu i niepodleganiu wykluczeniu z postępowania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Wzór umowy z wykonawcą </a:t>
            </a:r>
          </a:p>
          <a:p>
            <a:pPr algn="just">
              <a:buFontTx/>
              <a:buChar char="-"/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Na etapie rozsyłania ofert – mieszkaniec uzupełnia wyłącznie </a:t>
            </a:r>
            <a:r>
              <a:rPr lang="pl-PL" sz="2400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Formularz zapytania ofertowego,</a:t>
            </a:r>
            <a:r>
              <a:rPr lang="pl-PL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pozostałe dokumenty są dołączane w formie załączników. </a:t>
            </a:r>
          </a:p>
          <a:p>
            <a:pPr algn="just"/>
            <a:endParaRPr lang="pl-PL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 składania ofert przez Wykonawców nie może być krótszy niż </a:t>
            </a:r>
            <a:r>
              <a:rPr lang="pl-PL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dni</a:t>
            </a:r>
            <a:r>
              <a:rPr lang="pl-PL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pl-PL" sz="240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4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7A0D82-1BE1-44F2-90ED-8FA24FC3F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618979"/>
            <a:ext cx="8848578" cy="5922498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Po zakończonej procedurze wyboru, m</a:t>
            </a:r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ieszkaniec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sporządza protokół wyboru, którego wzór także </a:t>
            </a:r>
            <a:r>
              <a:rPr lang="pl-PL" sz="2400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dostępny będzie na stronie internetowej Urzędu Gminy Wizna. </a:t>
            </a: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Weryfikacja dokumentacji wyboru wykonawcy – przed podpisaniem umowy z wykonawcą :</a:t>
            </a:r>
          </a:p>
          <a:p>
            <a:pPr marL="0" indent="0" algn="just">
              <a:buNone/>
            </a:pPr>
            <a:r>
              <a:rPr lang="pl-P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Komplet dokumentacji składają Państwo w Urzędzie Gminy – będziemy ją weryfikować na bieżąco i w razie omyłek lub braków wzywać do uzupełnień</a:t>
            </a:r>
          </a:p>
          <a:p>
            <a:pPr marL="0" indent="0" algn="just">
              <a:buNone/>
            </a:pPr>
            <a:endParaRPr lang="pl-PL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zaakceptowaniu dokumentacji, podpisują Państwo umowę z wykonawcą, której wzór również </a:t>
            </a:r>
            <a:r>
              <a:rPr lang="pl-PL" sz="2400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dostępny będzie na stronie internetowej Urzędu Gminy Wizna. </a:t>
            </a:r>
            <a:endParaRPr lang="pl-PL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2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2FE500-4D1B-4F56-8458-EA7C4A90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Etap 3 – montaż instalacji i wykonanie dokumentacji technicznej przez wykonawcę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DDAA6-7EFA-4D17-B9A7-15EAD4FC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9521742" cy="4667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Co powinna zawierać dokumentacja techniczna? </a:t>
            </a:r>
          </a:p>
          <a:p>
            <a:pPr marL="0" indent="0" algn="just">
              <a:buNone/>
            </a:pPr>
            <a:r>
              <a:rPr lang="pl-PL" dirty="0"/>
              <a:t>Dla </a:t>
            </a:r>
            <a:r>
              <a:rPr lang="pl-PL" dirty="0" err="1"/>
              <a:t>mikroinstalacji</a:t>
            </a:r>
            <a:r>
              <a:rPr lang="pl-PL" dirty="0"/>
              <a:t> (czyli do 40 kW) procedura formalna jest bardzo prosta. Nie jest wymagane uzyskanie pozwolenia na budowę czy warunków przyłączeniowych. Wymagana jest jedynie: koncepcja techniczna/projekt wykonawczy, który będzie zawierał min:</a:t>
            </a:r>
          </a:p>
          <a:p>
            <a:pPr algn="just"/>
            <a:r>
              <a:rPr lang="pl-PL" dirty="0"/>
              <a:t>opis opracowania </a:t>
            </a:r>
          </a:p>
          <a:p>
            <a:pPr algn="just"/>
            <a:r>
              <a:rPr lang="pl-PL" dirty="0"/>
              <a:t>opis techniczny</a:t>
            </a:r>
          </a:p>
          <a:p>
            <a:pPr algn="just"/>
            <a:r>
              <a:rPr lang="pl-PL" dirty="0"/>
              <a:t>projekt instalacji</a:t>
            </a:r>
          </a:p>
          <a:p>
            <a:pPr algn="just"/>
            <a:r>
              <a:rPr lang="pl-PL" dirty="0"/>
              <a:t>projekt inwerterów</a:t>
            </a:r>
          </a:p>
          <a:p>
            <a:pPr algn="just"/>
            <a:r>
              <a:rPr lang="pl-PL" dirty="0"/>
              <a:t>schemat uziemienia </a:t>
            </a:r>
          </a:p>
          <a:p>
            <a:pPr algn="just"/>
            <a:r>
              <a:rPr lang="pl-PL" dirty="0"/>
              <a:t>plan sytuacyjny </a:t>
            </a:r>
          </a:p>
          <a:p>
            <a:pPr algn="just"/>
            <a:endParaRPr lang="pl-PL" dirty="0"/>
          </a:p>
          <a:p>
            <a:pPr algn="just"/>
            <a:r>
              <a:rPr lang="pl-PL" b="1" i="1" u="sng" dirty="0">
                <a:solidFill>
                  <a:srgbClr val="00B050"/>
                </a:solidFill>
              </a:rPr>
              <a:t>Wskaźniki instalacji (moc zainstalowanej instalacji – MW lub KW; produkcja energii elektrycznej z instalacji – MWh/rok lub KWh/rok; szacowany spadek emisji gazów cieplarnianych – MgCO2)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565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B7DFF9-B020-4EDF-92A3-44AB82AF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Odbiór instalacji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E858BF-DB4A-43AB-A871-B2FAE2C5D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19311"/>
            <a:ext cx="8874629" cy="4937760"/>
          </a:xfrm>
        </p:spPr>
        <p:txBody>
          <a:bodyPr>
            <a:normAutofit/>
          </a:bodyPr>
          <a:lstStyle/>
          <a:p>
            <a:pPr marL="270510" marR="12700" algn="just">
              <a:lnSpc>
                <a:spcPct val="115000"/>
              </a:lnSpc>
              <a:spcAft>
                <a:spcPts val="600"/>
              </a:spcAft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Po zakończeniu montażu instalacji </a:t>
            </a:r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OZE mieszkaniec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zgłasza Gminie gotowość zainstalowanej instalacji OZE do odbioru. Odbiór instalacji będzie obejmował następujące zadania: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27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odbiór instalacji </a:t>
            </a:r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przez mieszkańca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– sporządzenie protokołu odbioru instalacji;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zatwierdzenie protokołu odbioru przez Gminę oraz Inspektora nadzoru - akceptacja na protokole odbioru instalacji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opłacenie przelewem przez mieszkańca faktury VAT dla Wykonawcy projektu.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1037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8523A-B82E-43A2-9659-C9057209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609600"/>
            <a:ext cx="9087729" cy="1320800"/>
          </a:xfrm>
        </p:spPr>
        <p:txBody>
          <a:bodyPr/>
          <a:lstStyle/>
          <a:p>
            <a:pPr algn="ctr"/>
            <a:r>
              <a:rPr lang="pl-PL" dirty="0"/>
              <a:t>Etap 4 – złożenie wniosku o wypłatę grantu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82FA9-D36F-4AEF-ABAB-773E789E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533378"/>
            <a:ext cx="9397217" cy="50221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Po odebraniu instalacji mieszkaniec złoży w Urzędzie Gminy w terminie maksymalnie </a:t>
            </a:r>
            <a:r>
              <a:rPr lang="pl-PL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30 dni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od dokonania płatności za instalację wniosek o wypłatę grantu.</a:t>
            </a: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Komplet dokumentów wniosku o wypłatę grantu należy składać wyłącznie w wersji papierowej w 1 egzemplarzu w Biurze projektu w Urzędzie Gminy, w godzinach pracy Urzędu.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Dokumenty należy składać osobiście lub za pośrednictwem Poczty (decyduje data wpływu do Biura projektu).</a:t>
            </a:r>
          </a:p>
          <a:p>
            <a:pPr algn="just"/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Mieszkaniec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zobowiązany jest złożyć wniosek o wypłatę grantu wraz z załącznikami. W przypadku braku jakiegokolwiek dokumentu wskazanego wyżej lub błędu w </a:t>
            </a:r>
            <a:r>
              <a:rPr lang="pl-PL" sz="2400" dirty="0"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dokumencie mieszkaniec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będzie miał 7 dni na skorygowanie/uzupełnienie dokumentacji od dnia otrzymania wezwania.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510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1408D8-3E10-4B1C-A326-B6F21EE7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Dokumenty, które należy dołączyć do wniosku o wypłatę grantu: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8D5AD5-6D93-46A8-B9C6-A8A09CD45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835834"/>
            <a:ext cx="9383149" cy="5022166"/>
          </a:xfrm>
        </p:spPr>
        <p:txBody>
          <a:bodyPr>
            <a:normAutofit fontScale="85000" lnSpcReduction="20000"/>
          </a:bodyPr>
          <a:lstStyle/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Uproszczona dokumentacja techniczna (zgodna z minimalnymi parametrami dla instalacji OZE określonymi w załączniku 2 do Regulaminu wraz z opisem efektów ekologicznych grantu zgodnie z załącznikiem 3 do Regulaminu);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zgłoszenia robót budowlanych lub pozwolenia na budowę – jeżeli dotyczy;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Pozwolenia Wojewódzkiego Konserwatora Zabytków – jeżeli dotyczy;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dokumentów potwierdzających wybór wykonawcy (kopia zapytań ofertowych, kopia zebranych ofert, protokół z wyboru wykonawcy);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umowy z wykonawcą;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dowodów księgowych (rachunki, faktury);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dowodów zapłaty;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Kopia protokołu odbioru instalacji;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Zgłoszenie do podłączenia do sieci elektroenergetycznej </a:t>
            </a: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Zdjęcia dokumentujące istnienie instalacji;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16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Zdjęcie dokumentujące promocję projektu zgodnie z umową powierzenia grantu 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6178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0EE5AE-6B5D-4E3D-970E-2130D29C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Wypłata grantu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DA1B2F-1938-431F-BBC4-42D797B6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9" y="1491175"/>
            <a:ext cx="9158066" cy="5050302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Wniosek o wypłatę grantu pozbawiony błędów i braków podlega zatwierdzeniu przez mieszkańca i jest kierowany do wypłaty grantu. 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/>
          </a:p>
          <a:p>
            <a:pPr marL="270510" marR="12700" algn="just">
              <a:lnSpc>
                <a:spcPct val="115000"/>
              </a:lnSpc>
              <a:spcAft>
                <a:spcPts val="600"/>
              </a:spcAft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Gmina będzie przekazywała środki finansowe na rachunek bankowy wskazany w umowie o powierzenie grantu </a:t>
            </a:r>
            <a:r>
              <a:rPr lang="pl-PL" sz="2400" b="1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 terminie 14 dni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 od dnia zatwierdzenia przez Gminę wniosku o wypłatę grantu. </a:t>
            </a:r>
          </a:p>
          <a:p>
            <a:pPr marL="270510" marR="12700" algn="just">
              <a:lnSpc>
                <a:spcPct val="115000"/>
              </a:lnSpc>
              <a:spcAft>
                <a:spcPts val="600"/>
              </a:spcAft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12700" algn="just">
              <a:lnSpc>
                <a:spcPct val="115000"/>
              </a:lnSpc>
              <a:spcAft>
                <a:spcPts val="600"/>
              </a:spcAft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Grant będzie wypłacony pod warunkiem uprzedniego przekazania środków na wypłatę grantu przez Instytucję Zarządzającą Regionalnym Programem Operacyjnym Województwa Podlaskiego na lata 2014-2020.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2503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B9EB7A-73FA-42D7-8AC3-5BDA8B5E9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Najważniejsze założenia projektu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25B2A5-6ECC-4231-BF0D-A6F159F25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477108"/>
            <a:ext cx="9129932" cy="5092503"/>
          </a:xfrm>
        </p:spPr>
        <p:txBody>
          <a:bodyPr>
            <a:normAutofit fontScale="92500"/>
          </a:bodyPr>
          <a:lstStyle/>
          <a:p>
            <a:endParaRPr lang="pl-PL" sz="1800" dirty="0">
              <a:effectLst/>
              <a:latin typeface="Calibri" panose="020F0502020204030204" pitchFamily="34" charset="0"/>
              <a:ea typeface="Garamond" panose="02020404030301010803" pitchFamily="18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Moc instalacji fotowoltaicznej powinna być dostosowana do rocznego zapotrzebowania na energię elektryczną. Instalacja fotowoltaiczna powinna być tak dobrana, aby całkowita ilość energii elektrycznej wyprodukowanej i odprowadzonej do sieci energetycznej przez instalację objętą grantem w rocznym okresie rozliczeniowym </a:t>
            </a:r>
            <a:r>
              <a:rPr lang="pl-PL" sz="2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nie przekroczyła 120% 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całkowitej ilości energii elektrycznej pobranej z sieci energetycznej przez mieszkańca na potrzeby budynku mieszkalnego w tym samym okresie rozliczeniowym.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  <a:ea typeface="Garamond" panose="02020404030301010803" pitchFamily="18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Energia elektryczna wytworzona w instalacjach OZE zainstalowanych w ramach Projektu musi być zużywana na własne potrzeby gospodarstw domowych i </a:t>
            </a:r>
            <a:r>
              <a:rPr lang="pl-PL" sz="2400" u="sng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nie może być wykorzystywana do prowadzenia działalności rolniczej, w tym agroturystycznej oraz działalności gospodarczej. </a:t>
            </a:r>
          </a:p>
          <a:p>
            <a:pPr algn="just"/>
            <a:endParaRPr lang="pl-PL" sz="2400" u="sng" dirty="0">
              <a:effectLst/>
              <a:latin typeface="Calibri" panose="020F0502020204030204" pitchFamily="34" charset="0"/>
              <a:ea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2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006876-95CD-4CC6-8414-60CD6EA25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Informacja i promocja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E397DD-B228-45CC-A6B5-8867AF525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505243"/>
            <a:ext cx="9509760" cy="5064369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Prowadzone działania promocyjne projektu będą miały na celu poinformowanie całego społeczeństwa, iż realizacja inwestycji była możliwa dzięki wsparciu finansowemu udzielonemu przez Unię Europejską w ramach Europejskiego Funduszu Rozwoju Regionalnego z działania 5.1 Regionalnego Programu Operacyjnego Województwa Podlaskiego.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000" dirty="0"/>
          </a:p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 szczególności mieszkaniec jest zobowiązany do informowania o fakcie otrzymania Grantu na realizację przedsięwzięcia poprzez umieszczenie na widocznym elemencie instalacji fotowoltaicznej naklejki promującej projekt.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000" dirty="0"/>
          </a:p>
          <a:p>
            <a:pPr algn="just"/>
            <a:r>
              <a:rPr lang="pl-PL" sz="2000" u="sng" dirty="0">
                <a:solidFill>
                  <a:srgbClr val="00B050"/>
                </a:solidFill>
              </a:rPr>
              <a:t>Naklejka na zamontowaną instalację będzie dostępna w Urzędzie Gminy!</a:t>
            </a: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2238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43089C-AF9D-4AC0-9EA8-EF334003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Trwałość projektu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9F668-2CFD-4DF4-988F-88975DB1B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0"/>
            <a:ext cx="9015306" cy="4602479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Grantobiorca (mieszkaniec) tak jak Wnioskodawca (gmina) jest zobowiązany utrzymać inwestycję w okresie trwałości projektu tj. przez okres 5 lat od daty przekazania ostatecznej płatności na rzecz Gminy przez IZ</a:t>
            </a: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Mieszkaniec zatem musi: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utrzymać instalację sprawną w tym okresie 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umożliwić przeprowadzanie kontroli, odczytów wyprodukowanej energii</a:t>
            </a:r>
          </a:p>
        </p:txBody>
      </p:sp>
    </p:spTree>
    <p:extLst>
      <p:ext uri="{BB962C8B-B14F-4D97-AF65-F5344CB8AC3E}">
        <p14:creationId xmlns:p14="http://schemas.microsoft.com/office/powerpoint/2010/main" val="29453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D0769-74C7-4315-90D6-80AF08BDB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69" y="2768600"/>
            <a:ext cx="8596668" cy="1320800"/>
          </a:xfrm>
        </p:spPr>
        <p:txBody>
          <a:bodyPr>
            <a:normAutofit/>
          </a:bodyPr>
          <a:lstStyle/>
          <a:p>
            <a:r>
              <a:rPr lang="pl-PL" sz="4800" dirty="0"/>
              <a:t>Najczęściej zadawane pytania </a:t>
            </a:r>
          </a:p>
        </p:txBody>
      </p:sp>
    </p:spTree>
    <p:extLst>
      <p:ext uri="{BB962C8B-B14F-4D97-AF65-F5344CB8AC3E}">
        <p14:creationId xmlns:p14="http://schemas.microsoft.com/office/powerpoint/2010/main" val="116737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DC4097-2301-453E-9BE8-5A1C01041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Czy w sytuacji, gdy mieszkańcowi została wyliczona moc instalacji wielkości niepełnego k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</a:rPr>
              <a:t>W</a:t>
            </a:r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może zamówić instalację większą? np. moc wyliczona na 1.84 kW może zostać zaokrąglona do 2 kW?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9ED604-9D24-45F7-9E0E-17512C873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01238" cy="4409023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Nie.</a:t>
            </a:r>
          </a:p>
          <a:p>
            <a:pPr marL="0" indent="0" algn="just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 ramach projektu kwalifikowalne są koszty wykonania instalacji, która  powinna być tak dobrana, aby całkowita ilość energii elektrycznej wyprodukowanej i odprowadzonej do sieci energetycznej przez instalację objętą grantem w rocznym okresie rozliczeniowym nie przekroczyła 120% całkowitej ilości energii elektrycznej pobranej z sieci energetycznej przez Grantobiorcę na potrzeby budynku mieszkalnego w tym samym okresie rozliczeniowym.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Mieszkaniec może zamontować instalację o wyższej mocy, ale nadwyżkę finansuje z własnych środków. </a:t>
            </a:r>
          </a:p>
        </p:txBody>
      </p:sp>
    </p:spTree>
    <p:extLst>
      <p:ext uri="{BB962C8B-B14F-4D97-AF65-F5344CB8AC3E}">
        <p14:creationId xmlns:p14="http://schemas.microsoft.com/office/powerpoint/2010/main" val="38317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0024F7-C876-4FDA-8F15-95A93F750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400" dirty="0"/>
              <a:t>Czy mieszkaniec może zamówić instalację wyższą niż wyliczona i sfinansować różnicę ze swoich środków?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01CBF0-FEC5-45B9-987B-DFCD288D4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0326"/>
            <a:ext cx="9099712" cy="4656405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takim wypadku koszty kwalifikowalne będą uwzględniane tylko do instalacji o mocy maksymalnej 5 </a:t>
            </a:r>
            <a:r>
              <a:rPr lang="pl-PL" dirty="0" err="1"/>
              <a:t>kW.</a:t>
            </a:r>
            <a:r>
              <a:rPr lang="pl-PL" dirty="0"/>
              <a:t> Większą instalację mieszkaniec finansuje z własnych środków.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Procedury wyboru dokonywane są do instalacji 5 </a:t>
            </a:r>
            <a:r>
              <a:rPr lang="pl-PL" dirty="0" err="1"/>
              <a:t>kW.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Należy pamiętać, że w takim przypadku instalacja ponad 5 kW powinna posiadać oddzielne okablowanie, inwerter, instalację odgromową, itp. </a:t>
            </a:r>
          </a:p>
        </p:txBody>
      </p:sp>
    </p:spTree>
    <p:extLst>
      <p:ext uri="{BB962C8B-B14F-4D97-AF65-F5344CB8AC3E}">
        <p14:creationId xmlns:p14="http://schemas.microsoft.com/office/powerpoint/2010/main" val="384863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5E408A-45BF-43AB-87A0-D09A63F6B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5180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Czy mieszkaniec może założyć instalację wyższą niż wyliczona, mieszcząc się w kwocie grantu?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81BFD6-960D-47FD-8B3B-E81A3BD92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15306" cy="4226143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Nie, liczy się moc instalacji. Ponownie przypominamy:</a:t>
            </a:r>
          </a:p>
          <a:p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Ilość energii elektrycznej wyprodukowanej przez instalację objętą grantem w rocznym okresie rozliczeniowym nie może przekroczyć </a:t>
            </a:r>
            <a:r>
              <a:rPr lang="pl-P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120%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całkowitej ilości energii elektrycznej pobranej z sieci energetycznej w tym samym okresie rozliczeniowym w roku 2018.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Mieszkaniec może ewentualnie sfinansować instalację o wyższej mocy ze środków własnych. </a:t>
            </a:r>
          </a:p>
        </p:txBody>
      </p:sp>
    </p:spTree>
    <p:extLst>
      <p:ext uri="{BB962C8B-B14F-4D97-AF65-F5344CB8AC3E}">
        <p14:creationId xmlns:p14="http://schemas.microsoft.com/office/powerpoint/2010/main" val="235412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6C7D2-64C9-4F43-9ACC-5B7A9AF3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 jaki sposób wyliczyć maksymalną moc instalacji?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E7BC07-5D4F-4515-AF23-79502BEA3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676488" cy="4597009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Przykładowe roczne zużycie prądu – 3 200 kWh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Maksymalna moc instalacji: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3 200 kWh * 120% / 950 kWh = 5,05 kW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*Zgodnie z dokumentacją konkursową przyjmujemy, że z 1 kWp mocy zainstalowanej paneli fotowoltaicznych wyprodukowane zostanie 950 kWh energii elektrycznej. 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 takiej sytuacji mieszkaniec może zamontować instalację o maksymalnej mocy 5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kW.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60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C3FE8E-4EFC-4BBF-A087-BCFD6469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8860561" cy="1345809"/>
          </a:xfrm>
        </p:spPr>
        <p:txBody>
          <a:bodyPr>
            <a:normAutofit fontScale="90000"/>
          </a:bodyPr>
          <a:lstStyle/>
          <a:p>
            <a:pPr algn="just"/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Czy w sytuacji gdy na nieruchomości jest jeden licznik istnieje konieczność zamontowania podlicznika wyłącznie na potrzeby opomiarowania instalacji fotowoltaicznej?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F68146-A3D0-4A55-9018-EA917FB9A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55983" cy="4697411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 przypadku, gdy na jednej nieruchomości prowadzona jest dodatkowo działalność gospodarcza lub działalność rolnicza, lecz w budynku innym niż budynek mieszkalny (garaż, stodoła, budynki inwentarskie itp.) możliwe jest dofinansowanie tylko w przypadku, gdy całość energii będzie przeznaczona na potrzeby bytowe mieszkańców. W celu zagwarantowania objęcia wsparciem wyłącznie instalacji wytwarzającej energię na potrzeby własne, należy zamontować opomiarowanie wykazujące ilość energii zużytej na potrzeby budynku mieszkalnego oraz budynku/-ów, w których prowadzona jest działalność gospodarcza, w tym rolnicza. 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Koszty związane z zakupem i montażem urządzeń służących opomiarowaniu nie będą finansowane</a:t>
            </a:r>
          </a:p>
        </p:txBody>
      </p:sp>
    </p:spTree>
    <p:extLst>
      <p:ext uri="{BB962C8B-B14F-4D97-AF65-F5344CB8AC3E}">
        <p14:creationId xmlns:p14="http://schemas.microsoft.com/office/powerpoint/2010/main" val="127366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F7D0E1-5740-4A9A-B19C-F2B5A85D0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2" y="1195755"/>
            <a:ext cx="8429940" cy="4845608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Jedna instalacja OZE może być przyłączona do jednego gospodarstwa domowego. W przypadku prowadzenia więcej niż jednego gospodarstwa we wskazanym budynku, konieczne jest wydzielenie w nim odrębnych lokali dla każdego z prowadzonych gospodarstw domowych z jednoczesnym opomiarowaniem tych lokali.</a:t>
            </a:r>
          </a:p>
        </p:txBody>
      </p:sp>
    </p:spTree>
    <p:extLst>
      <p:ext uri="{BB962C8B-B14F-4D97-AF65-F5344CB8AC3E}">
        <p14:creationId xmlns:p14="http://schemas.microsoft.com/office/powerpoint/2010/main" val="19087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B77F1-574B-4537-A6E0-D4BBBD38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/>
              <a:t>Nieruchomość, na której realizowany będzie projekt jest własnością innej osoby, niż tej na którą wystawione są rachunki za prąd. Kto w takiej sytuacji powinien złożyć wniosek?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6B3DEA-752B-4C81-93C0-E32DBB3F0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94560"/>
            <a:ext cx="8930900" cy="4304713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Wniosek składa właściciel/współwłaściciel nieruchomości. Nie jest istotne na kogo wystawione są rachunki za prąd. </a:t>
            </a: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Kopia dokumentu potwierdzającego prawo do dysponowania nieruchomością na cele realizacji projektu (np. akt notarialny, odpis z księgo wieczystej/numer elektronicznej księgi wieczystej lub inny dokument poświadczający prawo do dysponowania budynkiem) musi stanowić załącznik do wniosku o grant. </a:t>
            </a: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 przypadku istnienia współwłasności budynku wskazanego we wniosku, wszyscy współwłaściciele udzielają Grantobiorcy pisemnego zezwolenia na udział w Projekcie. </a:t>
            </a:r>
          </a:p>
        </p:txBody>
      </p:sp>
    </p:spTree>
    <p:extLst>
      <p:ext uri="{BB962C8B-B14F-4D97-AF65-F5344CB8AC3E}">
        <p14:creationId xmlns:p14="http://schemas.microsoft.com/office/powerpoint/2010/main" val="164865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53E69-5A7E-4EBC-A702-492AD872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93E040-CFA5-4EDA-B2F3-5EFA97C11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832426" cy="4526671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Maksymalne koszty kwalifikowane instalacji fotowoltaicznej mogą wynieść </a:t>
            </a:r>
            <a:r>
              <a:rPr lang="pl-PL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7 000,00 zł za 1 kWp</a:t>
            </a:r>
            <a:endParaRPr lang="pl-PL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Garamond" panose="02020404030301010803" pitchFamily="18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Wysokość grantu dla mieszkańca nie może przekroczyć </a:t>
            </a:r>
            <a:r>
              <a:rPr lang="pl-PL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72%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 kosztów kwalifikowanych Inwestycji.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Dofinansowanie będzie udzielane mieszkańcom w formie refundacji kosztów poniesionych na montaż instalacji fotowoltaicznej na budynkach mieszkalnych lub niemieszkalnych znajdujących się na terenie gminy Wizna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4238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39C2DB-A375-4ED5-82E6-53F0DA1D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/>
              <a:t>W jaki sposób przedstawić zużycie energii w przypadku domu, który jest częścią gospodarstwa rolnego i posiada 1 licznik na wszystkie budynki znajdujące się w gospodarstwie?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BD8421-EDDA-4F7A-B321-498DB3ABC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6425"/>
            <a:ext cx="9212255" cy="4332849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 takim przypadku konieczne jest posługiwanie się metrażem domu i statystycznym zużyciem prądu/m2.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Zgodnie z zapisami Regulaminu naboru, do Wniosku o grant mieszkaniec dołącza kopie faktur za prąd. Natomiast w przypadku gospodarstw rolnych posiadających 1 licznik dodatkowo wymagane jest oświadczenie o szacowanym zużyciu prądu w 2018 obliczonym wg. wzoru: </a:t>
            </a:r>
          </a:p>
          <a:p>
            <a:pPr marL="0" indent="0" algn="just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Powierzchnia użytkowa domu w m2 x średnie statystyczne zużycie energii elektrycznej wg GUS: 24,75 kWh/m2 = ………..kWh).</a:t>
            </a:r>
          </a:p>
        </p:txBody>
      </p:sp>
    </p:spTree>
    <p:extLst>
      <p:ext uri="{BB962C8B-B14F-4D97-AF65-F5344CB8AC3E}">
        <p14:creationId xmlns:p14="http://schemas.microsoft.com/office/powerpoint/2010/main" val="291908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B0B5A1-3BAE-4881-9AA9-865DD7B5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800" dirty="0"/>
              <a:t>W jaki sposób (w oparciu o jakie dane) przedstawić roczne zużycie prądu w przypadku nowych budynków?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2E367-58D3-4008-8B38-729A4FEA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 przypadku nowych budynków wymagana jest dokumentacja techniczna sporządzona przez projektanta z uprawnieniami/audytora energetycznego zawierająca obliczenia zapotrzebowania budynku na energię elektryczną (w kWh). </a:t>
            </a:r>
          </a:p>
        </p:txBody>
      </p:sp>
    </p:spTree>
    <p:extLst>
      <p:ext uri="{BB962C8B-B14F-4D97-AF65-F5344CB8AC3E}">
        <p14:creationId xmlns:p14="http://schemas.microsoft.com/office/powerpoint/2010/main" val="185274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8AD8AF-EC1F-4973-92C8-C423BAF75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/>
              <a:t>Czy mieszkańcy mogą jednocześnie uczestniczyć w projekcie grantowym RPO oraz w programie rządowym „Mój prąd” (w części stanowiącej wkład własny – chodzi o finansowanie jednej instalacji)?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C3E872-D99E-4E58-9AC6-60A52A356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31260"/>
            <a:ext cx="8987171" cy="4301657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Nie. Zgodnie z zapisami w Umowie o powierzenie grantu § 4 :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Grantobiorca nie może wykorzystać Grantu na sfinansowanie montażu instalacji, w przypadku której uzyskał uprzednio dofinansowanie ze środków publicznych. Grantobiorca zobowiązuje się także, że w przyszłości nie będzie występował o uzyskanie takiego dofinansowania do instalacji wykonanej w ramach niniejszej umowy. </a:t>
            </a:r>
          </a:p>
          <a:p>
            <a:pPr marL="0" indent="0" algn="just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Dodatkowo we wzorze Wniosku o dofinansowanie w ramach Programu Priorytetowego Mój Prąd widnieje zapis: „Oświadczam, że ten sam zakres rzeczowy nie był i nie będzie dofinansowany ze środków publicznych, w tym w ramach Programu priorytetowego "Czyste powietrze".”</a:t>
            </a:r>
          </a:p>
        </p:txBody>
      </p:sp>
    </p:spTree>
    <p:extLst>
      <p:ext uri="{BB962C8B-B14F-4D97-AF65-F5344CB8AC3E}">
        <p14:creationId xmlns:p14="http://schemas.microsoft.com/office/powerpoint/2010/main" val="272835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FCE779-FDC4-4748-84A6-237157A48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755" y="21082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5400" dirty="0"/>
              <a:t>Dziękujemy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A55C4B-2A5E-4634-AE47-621A40F09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304714"/>
            <a:ext cx="8596668" cy="1736648"/>
          </a:xfrm>
        </p:spPr>
        <p:txBody>
          <a:bodyPr/>
          <a:lstStyle/>
          <a:p>
            <a:pPr marL="0" indent="0" algn="l">
              <a:buNone/>
            </a:pPr>
            <a:r>
              <a:rPr lang="pl-PL" sz="1800" dirty="0" err="1"/>
              <a:t>Tomas</a:t>
            </a:r>
            <a:r>
              <a:rPr lang="pl-PL" sz="1800" dirty="0"/>
              <a:t> Consulting S.A. </a:t>
            </a:r>
          </a:p>
          <a:p>
            <a:pPr marL="0" indent="0" algn="l">
              <a:buNone/>
            </a:pPr>
            <a:r>
              <a:rPr lang="pl-PL" sz="1800" dirty="0"/>
              <a:t>ul. Lniana 41, 15-665 Białystok </a:t>
            </a:r>
          </a:p>
          <a:p>
            <a:pPr marL="0" indent="0" algn="l">
              <a:buNone/>
            </a:pPr>
            <a:r>
              <a:rPr lang="pl-PL" sz="1800" dirty="0"/>
              <a:t>Tel. 85 652 55 10  fax. 85-652-54-17</a:t>
            </a:r>
          </a:p>
          <a:p>
            <a:pPr marL="0" indent="0" algn="l">
              <a:buNone/>
            </a:pPr>
            <a:r>
              <a:rPr lang="pl-PL" sz="1800" dirty="0"/>
              <a:t>e-mail: </a:t>
            </a:r>
            <a:r>
              <a:rPr lang="pl-PL" sz="1800" dirty="0">
                <a:hlinkClick r:id="rId2"/>
              </a:rPr>
              <a:t>www.tomasconsulting.com</a:t>
            </a:r>
            <a:r>
              <a:rPr lang="pl-PL" sz="18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83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FAEE03-5DB3-4D3D-BD58-12B664A5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Wyłączenia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75BBA7-8C9D-455B-89A7-0BEC74C1C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63041"/>
            <a:ext cx="9155983" cy="5162842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Wszyscy mieszkańcy, którzy chcą przystąpić do konkursu, muszą mieć uregulowaną sytuację finansową w Gminie, tzn. nie mogą posiadać jakikolwiek zaległych zobowiązań finansowych wobec Gminy, w tym opłat podatkowych, opłat za wywóz odpadów komunalnych itp. </a:t>
            </a: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Nie dopuszcza się montażu instalacji fotowoltaicznej na budynkach mieszkalnych, których dachy pokryte są materiałami lub wyrobami zawierającymi azbest. Właściciele takich budynków mogą wziąć udział w projekcie pod warunkiem złożenia oświadczenia, że przed wykonaniem instalacji fotowoltaicznej, na własny koszt i zgodnie z obowiązującymi przepisami prawa, wymienią pokrycie dachowe na nowe.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9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8717D4-C114-41C3-B098-2B95E04B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Wyłączenia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73CA1F-8DDA-4954-B7FC-B17BB2AB9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63040"/>
            <a:ext cx="9338863" cy="5190977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Dopuszcza się montaż instalacji na budynkach objętych ochroną konserwatorską, jednak wymagane jest uzyskanie przez mieszkańca zgody konserwatora zabytków na realizację inwestycji</a:t>
            </a:r>
          </a:p>
          <a:p>
            <a:pPr marL="0" indent="0" algn="just">
              <a:buNone/>
            </a:pPr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Mieszkańcy, którzy prowadzą działalność gospodarczą, w tym rolniczą lub agroturystyczną, w budynku wskazanym we wniosku o grant są wykluczeni z możliwości ubiegania się o grant.  </a:t>
            </a:r>
          </a:p>
          <a:p>
            <a:pPr algn="just"/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Dofinansowanie w formie Grantu może być udzielone na przedsięwzięcia, które nie zostały zakończone (faktury przedstawione do rozliczenia przez mieszkańca muszą być wystawione po podpisaniu Umowy o powierzenie Grantu).</a:t>
            </a:r>
          </a:p>
          <a:p>
            <a:pPr algn="just"/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2906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EE152C-0812-4D47-92FE-BF7808784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Koszty kwalifikowalne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4E8414-5F02-43E3-8350-6822EB955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77108"/>
            <a:ext cx="9155984" cy="4951827"/>
          </a:xfrm>
        </p:spPr>
        <p:txBody>
          <a:bodyPr>
            <a:normAutofit fontScale="92500" lnSpcReduction="20000"/>
          </a:bodyPr>
          <a:lstStyle/>
          <a:p>
            <a:pPr marL="742950" marR="12700" lvl="1" indent="-2857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Zakup i montaż urządzeń produkujących energię elektryczną z promieniowania słonecznego (instalacja fotowoltaiczna).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12700" lvl="1" indent="-2857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Przyłączenie instalacji fotowoltaicznej do sieci budynku.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12700" lvl="1" indent="-2857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Zakup urządzeń oraz oprogramowania służących do zdalnego monitorowania urządzeń produkujących energię z OZE.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12700" lvl="1" indent="-2857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Wykonanie instalacji odgromowej dotyczącej tylko i wyłącznie zabezpieczenia instalacji fotowoltaicznej przed wyładowaniami atmosferycznymi i jego skutkami (kosztem kwalifikowalnym nie może być instalacja odgromowa całego budynku, na którym możliwy jest montaż systemu PV).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12700" lvl="1" indent="-2857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Koszty przygotowawcze, w szczególności koszty dokumentacji technicznej.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8809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62F49-824C-45EE-857C-BCADA2475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637" y="1880386"/>
            <a:ext cx="8596668" cy="1826581"/>
          </a:xfrm>
        </p:spPr>
        <p:txBody>
          <a:bodyPr>
            <a:normAutofit fontScale="90000"/>
          </a:bodyPr>
          <a:lstStyle/>
          <a:p>
            <a:r>
              <a:rPr lang="pl-PL" sz="6000" dirty="0"/>
              <a:t>Etapy realizacji projektu </a:t>
            </a:r>
          </a:p>
        </p:txBody>
      </p:sp>
    </p:spTree>
    <p:extLst>
      <p:ext uri="{BB962C8B-B14F-4D97-AF65-F5344CB8AC3E}">
        <p14:creationId xmlns:p14="http://schemas.microsoft.com/office/powerpoint/2010/main" val="187191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404000-06E5-43A3-B986-A75647BD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ETAP 1 – złożenie wniosku o grant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6A6B94-FB27-49B3-99FB-6B4C9E645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744394"/>
            <a:ext cx="9296661" cy="4698609"/>
          </a:xfrm>
        </p:spPr>
        <p:txBody>
          <a:bodyPr>
            <a:normAutofit fontScale="92500" lnSpcReduction="20000"/>
          </a:bodyPr>
          <a:lstStyle/>
          <a:p>
            <a:pPr marL="270510" marR="12700" algn="just">
              <a:lnSpc>
                <a:spcPct val="115000"/>
              </a:lnSpc>
              <a:spcAft>
                <a:spcPts val="600"/>
              </a:spcAft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Komplet dokumentów wniosku o grant należy składać wyłącznie w wersji papierowej w 1 egzemplarzu w Biurze projektu w Urzędzie Gminy, w godzinach pracy Urzędu.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270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Adres Urzędu: </a:t>
            </a:r>
            <a:endParaRPr lang="pl-PL" sz="2400" dirty="0">
              <a:latin typeface="Calibri" panose="020F050202020403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marR="1270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Plac Kpt. </a:t>
            </a:r>
            <a:r>
              <a:rPr lang="pl-PL" sz="2400" dirty="0" err="1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Raginisa</a:t>
            </a: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 35, 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270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18-430 Wizna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/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  <a:cs typeface="Calibri" panose="020F0502020204030204" pitchFamily="34" charset="0"/>
              </a:rPr>
              <a:t>Dokumenty należy składać osobiście lub za pośrednictwem Poczty (decyduje data wpływu do Biura projektu).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/>
          </a:p>
          <a:p>
            <a:pPr algn="just"/>
            <a:r>
              <a:rPr lang="pl-PL" sz="2400" dirty="0">
                <a:effectLst/>
                <a:latin typeface="Calibri" panose="020F0502020204030204" pitchFamily="34" charset="0"/>
                <a:ea typeface="Garamond" panose="02020404030301010803" pitchFamily="18" charset="0"/>
              </a:rPr>
              <a:t>Mieszkaniec zobowiązany jest złożyć wniosek o grant wraz z załącznikami.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0476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B36580-7FC5-4EF3-9507-39C9A8AAB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Załączniki, które należy dołączyć wraz w wnioskiem o grant: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3849AB-C9EF-416B-AD65-E2E3D419D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409201" cy="4667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Kopia </a:t>
            </a:r>
            <a:r>
              <a:rPr lang="pl-PL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pierwszej strony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zeznania o wysokości osiągniętego dochodu (poniesionej straty) PIT Grantobiorcy za ostatni rok wskazującego jako miejsce zamieszkania Gminę Wizna</a:t>
            </a:r>
          </a:p>
          <a:p>
            <a:pPr algn="just"/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 potwierdzający prawo do nieruchomości (kopia aktu własności, odpisu z księgi wieczystej/numer elektronicznej księgi wieczystej lub inny dokument poświadczający prawo do dysponowania budynkiem). </a:t>
            </a:r>
            <a:r>
              <a:rPr lang="pl-PL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 współwłasności  zgoda  pozostałych  właścicieli  na  udział w projekcie!</a:t>
            </a:r>
          </a:p>
          <a:p>
            <a:pPr algn="just"/>
            <a:endParaRPr lang="pl-PL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Kopia faktury za prąd za rok 2018 r.</a:t>
            </a:r>
          </a:p>
          <a:p>
            <a:pPr marL="114300" indent="0" algn="just">
              <a:buNone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gospodarstw rolnych posiadających 1 licznik dodatkowo wymagane jest oświadczenie o szacowanym zużyciu prądu w 2018 obliczonym wg. wzoru: Powierzchnia użytkowa domu w m2 x średnie statystyczne zużycie energii elektrycznej wg GUS: 24,75 kWh/m2 = ………..kWh) </a:t>
            </a:r>
          </a:p>
          <a:p>
            <a:pPr marL="114300" indent="0" algn="just">
              <a:buNone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nowych budynków wymagana jest dokumentacja techniczna sporządzona przez projektanta z uprawnieniami/audytora energetycznego zawierająca obliczenia zapotrzebowania budynku na energię elektryczną (w kWh).</a:t>
            </a:r>
          </a:p>
          <a:p>
            <a:pPr marL="0" indent="0" algn="just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5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</TotalTime>
  <Words>2543</Words>
  <Application>Microsoft Office PowerPoint</Application>
  <PresentationFormat>Panoramiczny</PresentationFormat>
  <Paragraphs>198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Calibri</vt:lpstr>
      <vt:lpstr>Trebuchet MS</vt:lpstr>
      <vt:lpstr>Wingdings 3</vt:lpstr>
      <vt:lpstr>Faseta</vt:lpstr>
      <vt:lpstr>Informacje dla uczestników projektu   „Montaż instalacji fotowoltaicznych na terenie Gminy Wizna”</vt:lpstr>
      <vt:lpstr>Najważniejsze założenia projektu </vt:lpstr>
      <vt:lpstr>Finansowanie</vt:lpstr>
      <vt:lpstr>Wyłączenia</vt:lpstr>
      <vt:lpstr>Wyłączenia</vt:lpstr>
      <vt:lpstr>Koszty kwalifikowalne</vt:lpstr>
      <vt:lpstr>Etapy realizacji projektu </vt:lpstr>
      <vt:lpstr>ETAP 1 – złożenie wniosku o grant</vt:lpstr>
      <vt:lpstr>Załączniki, które należy dołączyć wraz w wnioskiem o grant:</vt:lpstr>
      <vt:lpstr>Ocena wniosków o grant</vt:lpstr>
      <vt:lpstr>Etap 2 – Podpisanie umowy o powierzenie grantu</vt:lpstr>
      <vt:lpstr>Etap 3 – wybór wykonawcy </vt:lpstr>
      <vt:lpstr>Prezentacja programu PowerPoint</vt:lpstr>
      <vt:lpstr>Prezentacja programu PowerPoint</vt:lpstr>
      <vt:lpstr>Etap 3 – montaż instalacji i wykonanie dokumentacji technicznej przez wykonawcę  </vt:lpstr>
      <vt:lpstr>Odbiór instalacji</vt:lpstr>
      <vt:lpstr>Etap 4 – złożenie wniosku o wypłatę grantu</vt:lpstr>
      <vt:lpstr>Dokumenty, które należy dołączyć do wniosku o wypłatę grantu:  </vt:lpstr>
      <vt:lpstr>Wypłata grantu</vt:lpstr>
      <vt:lpstr>Informacja i promocja projektu</vt:lpstr>
      <vt:lpstr>Trwałość projektu </vt:lpstr>
      <vt:lpstr>Najczęściej zadawane pytania </vt:lpstr>
      <vt:lpstr>Czy w sytuacji, gdy mieszkańcowi została wyliczona moc instalacji wielkości niepełnego kW, może zamówić instalację większą? np. moc wyliczona na 1.84 kW może zostać zaokrąglona do 2 kW?</vt:lpstr>
      <vt:lpstr>Czy mieszkaniec może zamówić instalację wyższą niż wyliczona i sfinansować różnicę ze swoich środków?</vt:lpstr>
      <vt:lpstr>Czy mieszkaniec może założyć instalację wyższą niż wyliczona, mieszcząc się w kwocie grantu?</vt:lpstr>
      <vt:lpstr>W jaki sposób wyliczyć maksymalną moc instalacji?</vt:lpstr>
      <vt:lpstr>Czy w sytuacji gdy na nieruchomości jest jeden licznik istnieje konieczność zamontowania podlicznika wyłącznie na potrzeby opomiarowania instalacji fotowoltaicznej?</vt:lpstr>
      <vt:lpstr>Prezentacja programu PowerPoint</vt:lpstr>
      <vt:lpstr>Nieruchomość, na której realizowany będzie projekt jest własnością innej osoby, niż tej na którą wystawione są rachunki za prąd. Kto w takiej sytuacji powinien złożyć wniosek?</vt:lpstr>
      <vt:lpstr>W jaki sposób przedstawić zużycie energii w przypadku domu, który jest częścią gospodarstwa rolnego i posiada 1 licznik na wszystkie budynki znajdujące się w gospodarstwie?</vt:lpstr>
      <vt:lpstr>W jaki sposób (w oparciu o jakie dane) przedstawić roczne zużycie prądu w przypadku nowych budynków?</vt:lpstr>
      <vt:lpstr>Czy mieszkańcy mogą jednocześnie uczestniczyć w projekcie grantowym RPO oraz w programie rządowym „Mój prąd” (w części stanowiącej wkład własny – chodzi o finansowanie jednej instalacji)? 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Informacje dla uczestników projektu   „Montaż instalacji fotowoltaicznych na terenie Gminy Wizna”</dc:title>
  <dc:creator>Natalia Halicka</dc:creator>
  <cp:lastModifiedBy>Natalia Halicka</cp:lastModifiedBy>
  <cp:revision>25</cp:revision>
  <dcterms:created xsi:type="dcterms:W3CDTF">2021-09-09T10:28:31Z</dcterms:created>
  <dcterms:modified xsi:type="dcterms:W3CDTF">2021-09-13T09:38:48Z</dcterms:modified>
</cp:coreProperties>
</file>